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8" r:id="rId2"/>
    <p:sldId id="261" r:id="rId3"/>
    <p:sldId id="266" r:id="rId4"/>
    <p:sldId id="264" r:id="rId5"/>
    <p:sldId id="265" r:id="rId6"/>
    <p:sldId id="262" r:id="rId7"/>
    <p:sldId id="260" r:id="rId8"/>
    <p:sldId id="268" r:id="rId9"/>
    <p:sldId id="269" r:id="rId10"/>
    <p:sldId id="270" r:id="rId11"/>
    <p:sldId id="277" r:id="rId12"/>
    <p:sldId id="278" r:id="rId13"/>
    <p:sldId id="279" r:id="rId14"/>
    <p:sldId id="280" r:id="rId15"/>
    <p:sldId id="281" r:id="rId16"/>
    <p:sldId id="283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003300"/>
    <a:srgbClr val="660033"/>
    <a:srgbClr val="800000"/>
    <a:srgbClr val="FBFB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2" autoAdjust="0"/>
    <p:restoredTop sz="94660"/>
  </p:normalViewPr>
  <p:slideViewPr>
    <p:cSldViewPr>
      <p:cViewPr varScale="1">
        <p:scale>
          <a:sx n="110" d="100"/>
          <a:sy n="110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D7C445B-A4BD-411E-B0B7-7F3865EFB1E3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993A9C-47CE-402A-AC3B-BBAF299DDA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194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A7626-A23F-45DF-A5FE-E36A24A9F7D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7938432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C206-0CCC-4ED9-A69E-D95AF99BD60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0264743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03A253-4F1F-4960-830C-FBDEF0DB2C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8291517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966ACC-3BA7-48CB-9B1A-F545CBD700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6540297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C956E-F4EF-4767-BDE9-C3D97C9E920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05343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4230-560A-4554-9E6B-7D4598F298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4270934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E29B9-0DC4-4B62-AC8B-56451A44AD6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8396964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DC281-D73D-4561-B224-CAC49DCF1C6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4209679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0DFA39-D8EA-4A16-B4BC-F64D6B85C1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86730713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3941B-595B-4E18-9EA8-8F9BBA8E9B3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740154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6E4595-6B5C-43CA-A2C3-E7BEBBCC29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67480396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CD3044F6-B204-400F-8C23-366FE65D278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2" r:id="rId4"/>
    <p:sldLayoutId id="2147483848" r:id="rId5"/>
    <p:sldLayoutId id="2147483843" r:id="rId6"/>
    <p:sldLayoutId id="2147483849" r:id="rId7"/>
    <p:sldLayoutId id="2147483850" r:id="rId8"/>
    <p:sldLayoutId id="2147483851" r:id="rId9"/>
    <p:sldLayoutId id="2147483844" r:id="rId10"/>
    <p:sldLayoutId id="2147483852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1268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 rot="10800000" flipV="1">
            <a:off x="1066800" y="1143000"/>
            <a:ext cx="67056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служба примирения как форма социально-психологической помощи детям и родителям</a:t>
            </a: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Денисюк Лариса Валентиновна,</a:t>
            </a: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классов,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педагог-психолог</a:t>
            </a: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МБОУ СШ № 59</a:t>
            </a: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ШКОЛЬНАЯ СЛУЖБА ПРИМИРЕНИЯ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524375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4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ШСП:</a:t>
            </a:r>
            <a:endParaRPr lang="ru-RU" altLang="en-U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1.Создается альтернативный путь разрешения конфликтов.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altLang="en-U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2. Конфликт превращается в конструктивный процесс.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altLang="en-U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Приобретаются навыки активного слушания, лидерства и   другие полезные коммуникативные умения.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altLang="en-U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Улучшаются взаимоотношения среди детей и взрослых.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altLang="en-U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5. Развивается чувство ответственности за свой выбор и решения, а также усиливается чувство личной значимости.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8200"/>
            <a:ext cx="7526337" cy="2590800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/>
            </a:r>
            <a:br>
              <a:rPr lang="ru-RU" sz="2100" b="1" dirty="0" smtClean="0">
                <a:solidFill>
                  <a:schemeClr val="tx1"/>
                </a:solidFill>
              </a:rPr>
            </a:b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64 Плана первоочередных мероприятий до 2014 года по реализации важнейших положений Национальной стратегии действий в интересах детей на 2012 - 2017 годы, утвержденного распоряжением Правительства Российской Федерации от 15 октября 2012 г. № 1916-р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581400"/>
            <a:ext cx="8150225" cy="23606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en-US" sz="2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образовательных организациях должны быть организованы службы школьной медиации, обеспечивающие защиту прав детей и создающие условия для формирования безопасного пространства, равных возможностей и защиты их интересов. »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Причины: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ru-RU" altLang="en-US" sz="3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расслоение в обществе;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миграционных процессов;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роли семьи как фундаментального общественного института.</a:t>
            </a:r>
          </a:p>
          <a:p>
            <a:pPr eaLnBrk="1" hangingPunct="1"/>
            <a:endParaRPr lang="ru-RU" altLang="en-US" b="1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150225" cy="1512887"/>
          </a:xfrm>
        </p:spPr>
        <p:txBody>
          <a:bodyPr/>
          <a:lstStyle/>
          <a:p>
            <a:pPr marL="685800" indent="-68580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Правовая основа организации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школьных служб примирения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 образовательных организациях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86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Российской Федерации;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 Российской Федерации;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 июля 1998 г. № 124-ФЗ «Об основных гарантиях прав ребенка в Российской Федерации»;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«Об образовании в Российской Федерации»;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о защите прав детей и сотрудничестве, заключенные в г. Гааге, 1980, 1996, 2007 годов;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 июля 2010 г. № 193-ФЗ «Об альтернативной процедуре урегулирования споров с участием посредника (процедуре медиации)».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ed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9144000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Метод «Школьная медиация</a:t>
            </a:r>
            <a:r>
              <a:rPr lang="ru-RU" b="1" dirty="0" smtClean="0"/>
              <a:t>»</a:t>
            </a:r>
            <a:r>
              <a:rPr lang="ru-RU" sz="3200" dirty="0" smtClean="0"/>
              <a:t>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инновационный метод, который применяется для разрешения споров и предотвращения конфликтных ситуаций между участниками образовательного процесса в качестве современного альтернативного способа разрешения споров.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Цель школьной службы примирения: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686800" cy="43132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благополучного, гуманного и безопасного пространства (среды)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</a:t>
            </a:r>
            <a:r>
              <a:rPr lang="ru-RU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57200"/>
            <a:ext cx="8150225" cy="5484813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школьной службы примирения направлена на формирование безопасного пространства (среды) не только для детей, но и для взрослых, путем содействия воспитанию у них культуры конструктивного поведения в различных конфликтных ситуациях.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2292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10800000" flipV="1">
            <a:off x="323850" y="1404938"/>
            <a:ext cx="8423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Источники конфликтов</a:t>
            </a:r>
          </a:p>
        </p:txBody>
      </p:sp>
      <p:grpSp>
        <p:nvGrpSpPr>
          <p:cNvPr id="12294" name="Group 9"/>
          <p:cNvGrpSpPr>
            <a:grpSpLocks/>
          </p:cNvGrpSpPr>
          <p:nvPr/>
        </p:nvGrpSpPr>
        <p:grpSpPr bwMode="auto">
          <a:xfrm>
            <a:off x="762000" y="3048000"/>
            <a:ext cx="2971800" cy="914400"/>
            <a:chOff x="240" y="1728"/>
            <a:chExt cx="1872" cy="576"/>
          </a:xfrm>
        </p:grpSpPr>
        <p:sp>
          <p:nvSpPr>
            <p:cNvPr id="12312" name="AutoShape 7"/>
            <p:cNvSpPr>
              <a:spLocks noChangeArrowheads="1"/>
            </p:cNvSpPr>
            <p:nvPr/>
          </p:nvSpPr>
          <p:spPr bwMode="auto">
            <a:xfrm>
              <a:off x="432" y="1728"/>
              <a:ext cx="1488" cy="576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3" name="Text Box 8"/>
            <p:cNvSpPr txBox="1">
              <a:spLocks noChangeArrowheads="1"/>
            </p:cNvSpPr>
            <p:nvPr/>
          </p:nvSpPr>
          <p:spPr bwMode="auto">
            <a:xfrm>
              <a:off x="240" y="1776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Источники конфликтов</a:t>
              </a:r>
            </a:p>
          </p:txBody>
        </p:sp>
      </p:grpSp>
      <p:grpSp>
        <p:nvGrpSpPr>
          <p:cNvPr id="12295" name="Group 10"/>
          <p:cNvGrpSpPr>
            <a:grpSpLocks/>
          </p:cNvGrpSpPr>
          <p:nvPr/>
        </p:nvGrpSpPr>
        <p:grpSpPr bwMode="auto">
          <a:xfrm>
            <a:off x="4724400" y="2057400"/>
            <a:ext cx="2438400" cy="533400"/>
            <a:chOff x="480" y="2544"/>
            <a:chExt cx="1536" cy="336"/>
          </a:xfrm>
        </p:grpSpPr>
        <p:sp>
          <p:nvSpPr>
            <p:cNvPr id="12310" name="AutoShape 11"/>
            <p:cNvSpPr>
              <a:spLocks noChangeArrowheads="1"/>
            </p:cNvSpPr>
            <p:nvPr/>
          </p:nvSpPr>
          <p:spPr bwMode="auto">
            <a:xfrm>
              <a:off x="480" y="2544"/>
              <a:ext cx="1536" cy="33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11" name="Text Box 12"/>
            <p:cNvSpPr txBox="1">
              <a:spLocks noChangeArrowheads="1"/>
            </p:cNvSpPr>
            <p:nvPr/>
          </p:nvSpPr>
          <p:spPr bwMode="auto">
            <a:xfrm>
              <a:off x="480" y="2600"/>
              <a:ext cx="1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Трудовой процесс</a:t>
              </a:r>
            </a:p>
          </p:txBody>
        </p:sp>
      </p:grpSp>
      <p:grpSp>
        <p:nvGrpSpPr>
          <p:cNvPr id="12296" name="Group 16"/>
          <p:cNvGrpSpPr>
            <a:grpSpLocks/>
          </p:cNvGrpSpPr>
          <p:nvPr/>
        </p:nvGrpSpPr>
        <p:grpSpPr bwMode="auto">
          <a:xfrm>
            <a:off x="4724400" y="2971800"/>
            <a:ext cx="2438400" cy="1066800"/>
            <a:chOff x="2208" y="1392"/>
            <a:chExt cx="1536" cy="672"/>
          </a:xfrm>
        </p:grpSpPr>
        <p:sp>
          <p:nvSpPr>
            <p:cNvPr id="12308" name="AutoShape 14"/>
            <p:cNvSpPr>
              <a:spLocks noChangeArrowheads="1"/>
            </p:cNvSpPr>
            <p:nvPr/>
          </p:nvSpPr>
          <p:spPr bwMode="auto">
            <a:xfrm>
              <a:off x="2208" y="1392"/>
              <a:ext cx="1536" cy="672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9" name="Text Box 15"/>
            <p:cNvSpPr txBox="1">
              <a:spLocks noChangeArrowheads="1"/>
            </p:cNvSpPr>
            <p:nvPr/>
          </p:nvSpPr>
          <p:spPr bwMode="auto">
            <a:xfrm>
              <a:off x="2208" y="1448"/>
              <a:ext cx="153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Психологические особенности взаимоотношений</a:t>
              </a:r>
            </a:p>
          </p:txBody>
        </p:sp>
      </p:grpSp>
      <p:grpSp>
        <p:nvGrpSpPr>
          <p:cNvPr id="12297" name="Group 20"/>
          <p:cNvGrpSpPr>
            <a:grpSpLocks/>
          </p:cNvGrpSpPr>
          <p:nvPr/>
        </p:nvGrpSpPr>
        <p:grpSpPr bwMode="auto">
          <a:xfrm>
            <a:off x="4724400" y="4419600"/>
            <a:ext cx="2438400" cy="762000"/>
            <a:chOff x="2208" y="2208"/>
            <a:chExt cx="1536" cy="480"/>
          </a:xfrm>
        </p:grpSpPr>
        <p:sp>
          <p:nvSpPr>
            <p:cNvPr id="12306" name="AutoShape 18"/>
            <p:cNvSpPr>
              <a:spLocks noChangeArrowheads="1"/>
            </p:cNvSpPr>
            <p:nvPr/>
          </p:nvSpPr>
          <p:spPr bwMode="auto">
            <a:xfrm>
              <a:off x="2208" y="2208"/>
              <a:ext cx="1536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2208" y="2264"/>
              <a:ext cx="15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Личностное своеобразие</a:t>
              </a:r>
            </a:p>
          </p:txBody>
        </p:sp>
      </p:grpSp>
      <p:grpSp>
        <p:nvGrpSpPr>
          <p:cNvPr id="12298" name="Group 26"/>
          <p:cNvGrpSpPr>
            <a:grpSpLocks/>
          </p:cNvGrpSpPr>
          <p:nvPr/>
        </p:nvGrpSpPr>
        <p:grpSpPr bwMode="auto">
          <a:xfrm>
            <a:off x="3429000" y="2362200"/>
            <a:ext cx="1219200" cy="2438400"/>
            <a:chOff x="2160" y="1488"/>
            <a:chExt cx="768" cy="1536"/>
          </a:xfrm>
        </p:grpSpPr>
        <p:sp>
          <p:nvSpPr>
            <p:cNvPr id="12302" name="Line 21"/>
            <p:cNvSpPr>
              <a:spLocks noChangeShapeType="1"/>
            </p:cNvSpPr>
            <p:nvPr/>
          </p:nvSpPr>
          <p:spPr bwMode="auto">
            <a:xfrm>
              <a:off x="2160" y="2208"/>
              <a:ext cx="72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2"/>
            <p:cNvSpPr>
              <a:spLocks noChangeShapeType="1"/>
            </p:cNvSpPr>
            <p:nvPr/>
          </p:nvSpPr>
          <p:spPr bwMode="auto">
            <a:xfrm>
              <a:off x="2544" y="1488"/>
              <a:ext cx="0" cy="15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23"/>
            <p:cNvSpPr>
              <a:spLocks noChangeShapeType="1"/>
            </p:cNvSpPr>
            <p:nvPr/>
          </p:nvSpPr>
          <p:spPr bwMode="auto">
            <a:xfrm>
              <a:off x="2544" y="1488"/>
              <a:ext cx="38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25"/>
            <p:cNvSpPr>
              <a:spLocks noChangeShapeType="1"/>
            </p:cNvSpPr>
            <p:nvPr/>
          </p:nvSpPr>
          <p:spPr bwMode="auto">
            <a:xfrm>
              <a:off x="2544" y="3024"/>
              <a:ext cx="38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84"/>
          <p:cNvGrpSpPr>
            <a:grpSpLocks/>
          </p:cNvGrpSpPr>
          <p:nvPr/>
        </p:nvGrpSpPr>
        <p:grpSpPr bwMode="auto">
          <a:xfrm>
            <a:off x="304800" y="228600"/>
            <a:ext cx="8458200" cy="841375"/>
            <a:chOff x="192" y="576"/>
            <a:chExt cx="5328" cy="530"/>
          </a:xfrm>
        </p:grpSpPr>
        <p:sp>
          <p:nvSpPr>
            <p:cNvPr id="12300" name="AutoShape 82"/>
            <p:cNvSpPr>
              <a:spLocks noChangeArrowheads="1"/>
            </p:cNvSpPr>
            <p:nvPr/>
          </p:nvSpPr>
          <p:spPr bwMode="auto">
            <a:xfrm>
              <a:off x="528" y="578"/>
              <a:ext cx="4656" cy="528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1" name="Text Box 83"/>
            <p:cNvSpPr txBox="1">
              <a:spLocks noChangeArrowheads="1"/>
            </p:cNvSpPr>
            <p:nvPr/>
          </p:nvSpPr>
          <p:spPr bwMode="auto">
            <a:xfrm>
              <a:off x="192" y="576"/>
              <a:ext cx="53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2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Конфликт – основанное на противоречиях столкновение сторон</a:t>
              </a:r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3316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Причины конфликтов</a:t>
            </a:r>
          </a:p>
        </p:txBody>
      </p:sp>
      <p:grpSp>
        <p:nvGrpSpPr>
          <p:cNvPr id="13318" name="Group 9"/>
          <p:cNvGrpSpPr>
            <a:grpSpLocks/>
          </p:cNvGrpSpPr>
          <p:nvPr/>
        </p:nvGrpSpPr>
        <p:grpSpPr bwMode="auto">
          <a:xfrm>
            <a:off x="2286000" y="1143000"/>
            <a:ext cx="4191000" cy="914400"/>
            <a:chOff x="1680" y="624"/>
            <a:chExt cx="2640" cy="576"/>
          </a:xfrm>
        </p:grpSpPr>
        <p:sp>
          <p:nvSpPr>
            <p:cNvPr id="13342" name="AutoShape 7"/>
            <p:cNvSpPr>
              <a:spLocks noChangeArrowheads="1"/>
            </p:cNvSpPr>
            <p:nvPr/>
          </p:nvSpPr>
          <p:spPr bwMode="auto">
            <a:xfrm>
              <a:off x="1728" y="624"/>
              <a:ext cx="2544" cy="576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3" name="Text Box 8"/>
            <p:cNvSpPr txBox="1">
              <a:spLocks noChangeArrowheads="1"/>
            </p:cNvSpPr>
            <p:nvPr/>
          </p:nvSpPr>
          <p:spPr bwMode="auto">
            <a:xfrm>
              <a:off x="1680" y="672"/>
              <a:ext cx="264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Причины возникновения конфликтной ситуации</a:t>
              </a:r>
            </a:p>
          </p:txBody>
        </p:sp>
      </p:grpSp>
      <p:grpSp>
        <p:nvGrpSpPr>
          <p:cNvPr id="13319" name="Group 14"/>
          <p:cNvGrpSpPr>
            <a:grpSpLocks/>
          </p:cNvGrpSpPr>
          <p:nvPr/>
        </p:nvGrpSpPr>
        <p:grpSpPr bwMode="auto">
          <a:xfrm>
            <a:off x="838200" y="2971800"/>
            <a:ext cx="2438400" cy="762000"/>
            <a:chOff x="0" y="1776"/>
            <a:chExt cx="1536" cy="480"/>
          </a:xfrm>
        </p:grpSpPr>
        <p:sp>
          <p:nvSpPr>
            <p:cNvPr id="13340" name="AutoShape 11"/>
            <p:cNvSpPr>
              <a:spLocks noChangeArrowheads="1"/>
            </p:cNvSpPr>
            <p:nvPr/>
          </p:nvSpPr>
          <p:spPr bwMode="auto">
            <a:xfrm>
              <a:off x="96" y="1776"/>
              <a:ext cx="1344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1" name="Text Box 12"/>
            <p:cNvSpPr txBox="1">
              <a:spLocks noChangeArrowheads="1"/>
            </p:cNvSpPr>
            <p:nvPr/>
          </p:nvSpPr>
          <p:spPr bwMode="auto">
            <a:xfrm>
              <a:off x="0" y="1832"/>
              <a:ext cx="15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Распределение ресурсов</a:t>
              </a:r>
            </a:p>
          </p:txBody>
        </p:sp>
      </p:grpSp>
      <p:grpSp>
        <p:nvGrpSpPr>
          <p:cNvPr id="13320" name="Group 22"/>
          <p:cNvGrpSpPr>
            <a:grpSpLocks/>
          </p:cNvGrpSpPr>
          <p:nvPr/>
        </p:nvGrpSpPr>
        <p:grpSpPr bwMode="auto">
          <a:xfrm>
            <a:off x="457200" y="4114800"/>
            <a:ext cx="2667000" cy="762000"/>
            <a:chOff x="672" y="2448"/>
            <a:chExt cx="1680" cy="480"/>
          </a:xfrm>
        </p:grpSpPr>
        <p:sp>
          <p:nvSpPr>
            <p:cNvPr id="13338" name="AutoShape 16"/>
            <p:cNvSpPr>
              <a:spLocks noChangeArrowheads="1"/>
            </p:cNvSpPr>
            <p:nvPr/>
          </p:nvSpPr>
          <p:spPr bwMode="auto">
            <a:xfrm>
              <a:off x="672" y="2448"/>
              <a:ext cx="1680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9" name="Text Box 17"/>
            <p:cNvSpPr txBox="1">
              <a:spLocks noChangeArrowheads="1"/>
            </p:cNvSpPr>
            <p:nvPr/>
          </p:nvSpPr>
          <p:spPr bwMode="auto">
            <a:xfrm>
              <a:off x="720" y="2504"/>
              <a:ext cx="163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Взаимозависимость задач</a:t>
              </a:r>
            </a:p>
          </p:txBody>
        </p:sp>
      </p:grpSp>
      <p:grpSp>
        <p:nvGrpSpPr>
          <p:cNvPr id="13321" name="Group 21"/>
          <p:cNvGrpSpPr>
            <a:grpSpLocks/>
          </p:cNvGrpSpPr>
          <p:nvPr/>
        </p:nvGrpSpPr>
        <p:grpSpPr bwMode="auto">
          <a:xfrm>
            <a:off x="914400" y="5257800"/>
            <a:ext cx="2209800" cy="762000"/>
            <a:chOff x="2256" y="2208"/>
            <a:chExt cx="1392" cy="480"/>
          </a:xfrm>
        </p:grpSpPr>
        <p:sp>
          <p:nvSpPr>
            <p:cNvPr id="13336" name="AutoShape 19"/>
            <p:cNvSpPr>
              <a:spLocks noChangeArrowheads="1"/>
            </p:cNvSpPr>
            <p:nvPr/>
          </p:nvSpPr>
          <p:spPr bwMode="auto">
            <a:xfrm>
              <a:off x="2256" y="2208"/>
              <a:ext cx="1344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7" name="Text Box 20"/>
            <p:cNvSpPr txBox="1">
              <a:spLocks noChangeArrowheads="1"/>
            </p:cNvSpPr>
            <p:nvPr/>
          </p:nvSpPr>
          <p:spPr bwMode="auto">
            <a:xfrm>
              <a:off x="2256" y="2264"/>
              <a:ext cx="139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Различия в целях</a:t>
              </a:r>
            </a:p>
          </p:txBody>
        </p:sp>
      </p:grpSp>
      <p:grpSp>
        <p:nvGrpSpPr>
          <p:cNvPr id="13322" name="Group 26"/>
          <p:cNvGrpSpPr>
            <a:grpSpLocks/>
          </p:cNvGrpSpPr>
          <p:nvPr/>
        </p:nvGrpSpPr>
        <p:grpSpPr bwMode="auto">
          <a:xfrm>
            <a:off x="5562600" y="4267200"/>
            <a:ext cx="3048000" cy="762000"/>
            <a:chOff x="2832" y="2592"/>
            <a:chExt cx="1920" cy="480"/>
          </a:xfrm>
        </p:grpSpPr>
        <p:sp>
          <p:nvSpPr>
            <p:cNvPr id="13334" name="AutoShape 24"/>
            <p:cNvSpPr>
              <a:spLocks noChangeArrowheads="1"/>
            </p:cNvSpPr>
            <p:nvPr/>
          </p:nvSpPr>
          <p:spPr bwMode="auto">
            <a:xfrm>
              <a:off x="2832" y="2592"/>
              <a:ext cx="1920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5" name="Text Box 25"/>
            <p:cNvSpPr txBox="1">
              <a:spLocks noChangeArrowheads="1"/>
            </p:cNvSpPr>
            <p:nvPr/>
          </p:nvSpPr>
          <p:spPr bwMode="auto">
            <a:xfrm>
              <a:off x="2880" y="2648"/>
              <a:ext cx="182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Различия во взглядах и ценностях</a:t>
              </a:r>
            </a:p>
          </p:txBody>
        </p:sp>
      </p:grpSp>
      <p:grpSp>
        <p:nvGrpSpPr>
          <p:cNvPr id="13323" name="Group 30"/>
          <p:cNvGrpSpPr>
            <a:grpSpLocks/>
          </p:cNvGrpSpPr>
          <p:nvPr/>
        </p:nvGrpSpPr>
        <p:grpSpPr bwMode="auto">
          <a:xfrm>
            <a:off x="5562600" y="2971800"/>
            <a:ext cx="2667000" cy="914400"/>
            <a:chOff x="2544" y="3312"/>
            <a:chExt cx="1680" cy="576"/>
          </a:xfrm>
        </p:grpSpPr>
        <p:sp>
          <p:nvSpPr>
            <p:cNvPr id="13332" name="AutoShape 28"/>
            <p:cNvSpPr>
              <a:spLocks noChangeArrowheads="1"/>
            </p:cNvSpPr>
            <p:nvPr/>
          </p:nvSpPr>
          <p:spPr bwMode="auto">
            <a:xfrm>
              <a:off x="2544" y="3312"/>
              <a:ext cx="1680" cy="57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3" name="Text Box 29"/>
            <p:cNvSpPr txBox="1">
              <a:spLocks noChangeArrowheads="1"/>
            </p:cNvSpPr>
            <p:nvPr/>
          </p:nvSpPr>
          <p:spPr bwMode="auto">
            <a:xfrm>
              <a:off x="2592" y="3320"/>
              <a:ext cx="1632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Различия в манере поведения и жизненном опыте</a:t>
              </a:r>
            </a:p>
          </p:txBody>
        </p:sp>
      </p:grpSp>
      <p:grpSp>
        <p:nvGrpSpPr>
          <p:cNvPr id="13324" name="Group 31"/>
          <p:cNvGrpSpPr>
            <a:grpSpLocks/>
          </p:cNvGrpSpPr>
          <p:nvPr/>
        </p:nvGrpSpPr>
        <p:grpSpPr bwMode="auto">
          <a:xfrm>
            <a:off x="5562600" y="5410200"/>
            <a:ext cx="2667000" cy="762000"/>
            <a:chOff x="672" y="2448"/>
            <a:chExt cx="1680" cy="480"/>
          </a:xfrm>
        </p:grpSpPr>
        <p:sp>
          <p:nvSpPr>
            <p:cNvPr id="13330" name="AutoShape 32"/>
            <p:cNvSpPr>
              <a:spLocks noChangeArrowheads="1"/>
            </p:cNvSpPr>
            <p:nvPr/>
          </p:nvSpPr>
          <p:spPr bwMode="auto">
            <a:xfrm>
              <a:off x="672" y="2448"/>
              <a:ext cx="1680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1" name="Text Box 33"/>
            <p:cNvSpPr txBox="1">
              <a:spLocks noChangeArrowheads="1"/>
            </p:cNvSpPr>
            <p:nvPr/>
          </p:nvSpPr>
          <p:spPr bwMode="auto">
            <a:xfrm>
              <a:off x="720" y="2504"/>
              <a:ext cx="163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Плохие коммуникации</a:t>
              </a:r>
            </a:p>
          </p:txBody>
        </p:sp>
      </p:grpSp>
      <p:grpSp>
        <p:nvGrpSpPr>
          <p:cNvPr id="13325" name="Group 38"/>
          <p:cNvGrpSpPr>
            <a:grpSpLocks/>
          </p:cNvGrpSpPr>
          <p:nvPr/>
        </p:nvGrpSpPr>
        <p:grpSpPr bwMode="auto">
          <a:xfrm>
            <a:off x="3124200" y="2057400"/>
            <a:ext cx="2362200" cy="3733800"/>
            <a:chOff x="1968" y="1296"/>
            <a:chExt cx="1488" cy="2352"/>
          </a:xfrm>
        </p:grpSpPr>
        <p:sp>
          <p:nvSpPr>
            <p:cNvPr id="13326" name="Line 34"/>
            <p:cNvSpPr>
              <a:spLocks noChangeShapeType="1"/>
            </p:cNvSpPr>
            <p:nvPr/>
          </p:nvSpPr>
          <p:spPr bwMode="auto">
            <a:xfrm>
              <a:off x="2736" y="1296"/>
              <a:ext cx="0" cy="235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35"/>
            <p:cNvSpPr>
              <a:spLocks noChangeShapeType="1"/>
            </p:cNvSpPr>
            <p:nvPr/>
          </p:nvSpPr>
          <p:spPr bwMode="auto">
            <a:xfrm>
              <a:off x="2016" y="2112"/>
              <a:ext cx="144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36"/>
            <p:cNvSpPr>
              <a:spLocks noChangeShapeType="1"/>
            </p:cNvSpPr>
            <p:nvPr/>
          </p:nvSpPr>
          <p:spPr bwMode="auto">
            <a:xfrm>
              <a:off x="2016" y="2880"/>
              <a:ext cx="144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37"/>
            <p:cNvSpPr>
              <a:spLocks noChangeShapeType="1"/>
            </p:cNvSpPr>
            <p:nvPr/>
          </p:nvSpPr>
          <p:spPr bwMode="auto">
            <a:xfrm>
              <a:off x="1968" y="3648"/>
              <a:ext cx="14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4340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Виды конфликтов</a:t>
            </a:r>
          </a:p>
        </p:txBody>
      </p:sp>
      <p:grpSp>
        <p:nvGrpSpPr>
          <p:cNvPr id="14342" name="Group 9"/>
          <p:cNvGrpSpPr>
            <a:grpSpLocks/>
          </p:cNvGrpSpPr>
          <p:nvPr/>
        </p:nvGrpSpPr>
        <p:grpSpPr bwMode="auto">
          <a:xfrm>
            <a:off x="609600" y="3124200"/>
            <a:ext cx="2971800" cy="914400"/>
            <a:chOff x="480" y="1920"/>
            <a:chExt cx="1872" cy="576"/>
          </a:xfrm>
        </p:grpSpPr>
        <p:sp>
          <p:nvSpPr>
            <p:cNvPr id="14397" name="AutoShape 7"/>
            <p:cNvSpPr>
              <a:spLocks noChangeArrowheads="1"/>
            </p:cNvSpPr>
            <p:nvPr/>
          </p:nvSpPr>
          <p:spPr bwMode="auto">
            <a:xfrm>
              <a:off x="672" y="1920"/>
              <a:ext cx="1488" cy="576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8" name="Text Box 8"/>
            <p:cNvSpPr txBox="1">
              <a:spLocks noChangeArrowheads="1"/>
            </p:cNvSpPr>
            <p:nvPr/>
          </p:nvSpPr>
          <p:spPr bwMode="auto">
            <a:xfrm>
              <a:off x="480" y="2064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Конфликты </a:t>
              </a:r>
            </a:p>
          </p:txBody>
        </p:sp>
      </p:grpSp>
      <p:grpSp>
        <p:nvGrpSpPr>
          <p:cNvPr id="14343" name="Group 10"/>
          <p:cNvGrpSpPr>
            <a:grpSpLocks/>
          </p:cNvGrpSpPr>
          <p:nvPr/>
        </p:nvGrpSpPr>
        <p:grpSpPr bwMode="auto">
          <a:xfrm>
            <a:off x="4876800" y="990600"/>
            <a:ext cx="3276600" cy="457200"/>
            <a:chOff x="384" y="3072"/>
            <a:chExt cx="2064" cy="288"/>
          </a:xfrm>
        </p:grpSpPr>
        <p:sp>
          <p:nvSpPr>
            <p:cNvPr id="14395" name="AutoShape 11"/>
            <p:cNvSpPr>
              <a:spLocks noChangeArrowheads="1"/>
            </p:cNvSpPr>
            <p:nvPr/>
          </p:nvSpPr>
          <p:spPr bwMode="auto">
            <a:xfrm>
              <a:off x="624" y="3072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6" name="Text Box 12"/>
            <p:cNvSpPr txBox="1">
              <a:spLocks noChangeArrowheads="1"/>
            </p:cNvSpPr>
            <p:nvPr/>
          </p:nvSpPr>
          <p:spPr bwMode="auto">
            <a:xfrm>
              <a:off x="384" y="309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Конфликт целей</a:t>
              </a:r>
            </a:p>
          </p:txBody>
        </p:sp>
      </p:grpSp>
      <p:grpSp>
        <p:nvGrpSpPr>
          <p:cNvPr id="14344" name="Group 16"/>
          <p:cNvGrpSpPr>
            <a:grpSpLocks/>
          </p:cNvGrpSpPr>
          <p:nvPr/>
        </p:nvGrpSpPr>
        <p:grpSpPr bwMode="auto">
          <a:xfrm>
            <a:off x="4876800" y="1524000"/>
            <a:ext cx="3276600" cy="457200"/>
            <a:chOff x="2928" y="1152"/>
            <a:chExt cx="2064" cy="288"/>
          </a:xfrm>
        </p:grpSpPr>
        <p:sp>
          <p:nvSpPr>
            <p:cNvPr id="14393" name="AutoShape 14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4" name="Text Box 15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Конфликт во взглядах</a:t>
              </a:r>
            </a:p>
          </p:txBody>
        </p:sp>
      </p:grpSp>
      <p:grpSp>
        <p:nvGrpSpPr>
          <p:cNvPr id="14345" name="Group 17"/>
          <p:cNvGrpSpPr>
            <a:grpSpLocks/>
          </p:cNvGrpSpPr>
          <p:nvPr/>
        </p:nvGrpSpPr>
        <p:grpSpPr bwMode="auto">
          <a:xfrm>
            <a:off x="4876800" y="2057400"/>
            <a:ext cx="3276600" cy="457200"/>
            <a:chOff x="2928" y="1152"/>
            <a:chExt cx="2064" cy="288"/>
          </a:xfrm>
        </p:grpSpPr>
        <p:sp>
          <p:nvSpPr>
            <p:cNvPr id="14391" name="AutoShape 18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2" name="Text Box 19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Конфликт чувственный</a:t>
              </a:r>
            </a:p>
          </p:txBody>
        </p:sp>
      </p:grpSp>
      <p:grpSp>
        <p:nvGrpSpPr>
          <p:cNvPr id="14346" name="Group 20"/>
          <p:cNvGrpSpPr>
            <a:grpSpLocks/>
          </p:cNvGrpSpPr>
          <p:nvPr/>
        </p:nvGrpSpPr>
        <p:grpSpPr bwMode="auto">
          <a:xfrm>
            <a:off x="4876800" y="2819400"/>
            <a:ext cx="3276600" cy="457200"/>
            <a:chOff x="2928" y="1152"/>
            <a:chExt cx="2064" cy="288"/>
          </a:xfrm>
        </p:grpSpPr>
        <p:sp>
          <p:nvSpPr>
            <p:cNvPr id="14389" name="AutoShape 21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90" name="Text Box 22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Антагонистические </a:t>
              </a:r>
            </a:p>
          </p:txBody>
        </p:sp>
      </p:grpSp>
      <p:grpSp>
        <p:nvGrpSpPr>
          <p:cNvPr id="14347" name="Group 23"/>
          <p:cNvGrpSpPr>
            <a:grpSpLocks/>
          </p:cNvGrpSpPr>
          <p:nvPr/>
        </p:nvGrpSpPr>
        <p:grpSpPr bwMode="auto">
          <a:xfrm>
            <a:off x="4876800" y="3352800"/>
            <a:ext cx="3276600" cy="457200"/>
            <a:chOff x="2928" y="1152"/>
            <a:chExt cx="2064" cy="288"/>
          </a:xfrm>
        </p:grpSpPr>
        <p:sp>
          <p:nvSpPr>
            <p:cNvPr id="14387" name="AutoShape 24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8" name="Text Box 25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Компромиссные </a:t>
              </a:r>
            </a:p>
          </p:txBody>
        </p:sp>
      </p:grpSp>
      <p:grpSp>
        <p:nvGrpSpPr>
          <p:cNvPr id="14348" name="Group 26"/>
          <p:cNvGrpSpPr>
            <a:grpSpLocks/>
          </p:cNvGrpSpPr>
          <p:nvPr/>
        </p:nvGrpSpPr>
        <p:grpSpPr bwMode="auto">
          <a:xfrm>
            <a:off x="4876800" y="4114800"/>
            <a:ext cx="3276600" cy="457200"/>
            <a:chOff x="2928" y="1152"/>
            <a:chExt cx="2064" cy="288"/>
          </a:xfrm>
        </p:grpSpPr>
        <p:sp>
          <p:nvSpPr>
            <p:cNvPr id="14385" name="AutoShape 27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6" name="Text Box 28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Открытые </a:t>
              </a:r>
            </a:p>
          </p:txBody>
        </p:sp>
      </p:grpSp>
      <p:grpSp>
        <p:nvGrpSpPr>
          <p:cNvPr id="14349" name="Group 29"/>
          <p:cNvGrpSpPr>
            <a:grpSpLocks/>
          </p:cNvGrpSpPr>
          <p:nvPr/>
        </p:nvGrpSpPr>
        <p:grpSpPr bwMode="auto">
          <a:xfrm>
            <a:off x="4876800" y="4648200"/>
            <a:ext cx="3276600" cy="457200"/>
            <a:chOff x="2928" y="1152"/>
            <a:chExt cx="2064" cy="288"/>
          </a:xfrm>
        </p:grpSpPr>
        <p:sp>
          <p:nvSpPr>
            <p:cNvPr id="14383" name="AutoShape 30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4" name="Text Box 31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Скрытые </a:t>
              </a:r>
            </a:p>
          </p:txBody>
        </p:sp>
      </p:grpSp>
      <p:grpSp>
        <p:nvGrpSpPr>
          <p:cNvPr id="14350" name="Group 32"/>
          <p:cNvGrpSpPr>
            <a:grpSpLocks/>
          </p:cNvGrpSpPr>
          <p:nvPr/>
        </p:nvGrpSpPr>
        <p:grpSpPr bwMode="auto">
          <a:xfrm>
            <a:off x="4876800" y="5410200"/>
            <a:ext cx="3276600" cy="457200"/>
            <a:chOff x="2928" y="1152"/>
            <a:chExt cx="2064" cy="288"/>
          </a:xfrm>
        </p:grpSpPr>
        <p:sp>
          <p:nvSpPr>
            <p:cNvPr id="14381" name="AutoShape 33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2" name="Text Box 34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Конструктивные </a:t>
              </a:r>
            </a:p>
          </p:txBody>
        </p:sp>
      </p:grpSp>
      <p:grpSp>
        <p:nvGrpSpPr>
          <p:cNvPr id="14351" name="Group 35"/>
          <p:cNvGrpSpPr>
            <a:grpSpLocks/>
          </p:cNvGrpSpPr>
          <p:nvPr/>
        </p:nvGrpSpPr>
        <p:grpSpPr bwMode="auto">
          <a:xfrm>
            <a:off x="4876800" y="5943600"/>
            <a:ext cx="3276600" cy="457200"/>
            <a:chOff x="2928" y="1152"/>
            <a:chExt cx="2064" cy="288"/>
          </a:xfrm>
        </p:grpSpPr>
        <p:sp>
          <p:nvSpPr>
            <p:cNvPr id="14379" name="AutoShape 36"/>
            <p:cNvSpPr>
              <a:spLocks noChangeArrowheads="1"/>
            </p:cNvSpPr>
            <p:nvPr/>
          </p:nvSpPr>
          <p:spPr bwMode="auto">
            <a:xfrm>
              <a:off x="3024" y="1152"/>
              <a:ext cx="1872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80" name="Text Box 37"/>
            <p:cNvSpPr txBox="1">
              <a:spLocks noChangeArrowheads="1"/>
            </p:cNvSpPr>
            <p:nvPr/>
          </p:nvSpPr>
          <p:spPr bwMode="auto">
            <a:xfrm>
              <a:off x="2928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Разрушительные </a:t>
              </a:r>
            </a:p>
          </p:txBody>
        </p:sp>
      </p:grpSp>
      <p:grpSp>
        <p:nvGrpSpPr>
          <p:cNvPr id="14352" name="Group 64"/>
          <p:cNvGrpSpPr>
            <a:grpSpLocks/>
          </p:cNvGrpSpPr>
          <p:nvPr/>
        </p:nvGrpSpPr>
        <p:grpSpPr bwMode="auto">
          <a:xfrm>
            <a:off x="3276600" y="1219200"/>
            <a:ext cx="1905000" cy="4953000"/>
            <a:chOff x="2064" y="768"/>
            <a:chExt cx="1200" cy="3120"/>
          </a:xfrm>
        </p:grpSpPr>
        <p:sp>
          <p:nvSpPr>
            <p:cNvPr id="14353" name="Line 38"/>
            <p:cNvSpPr>
              <a:spLocks noChangeShapeType="1"/>
            </p:cNvSpPr>
            <p:nvPr/>
          </p:nvSpPr>
          <p:spPr bwMode="auto">
            <a:xfrm>
              <a:off x="2064" y="2256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39"/>
            <p:cNvSpPr>
              <a:spLocks noChangeShapeType="1"/>
            </p:cNvSpPr>
            <p:nvPr/>
          </p:nvSpPr>
          <p:spPr bwMode="auto">
            <a:xfrm>
              <a:off x="2400" y="1152"/>
              <a:ext cx="0" cy="25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40"/>
            <p:cNvSpPr>
              <a:spLocks noChangeShapeType="1"/>
            </p:cNvSpPr>
            <p:nvPr/>
          </p:nvSpPr>
          <p:spPr bwMode="auto">
            <a:xfrm>
              <a:off x="2400" y="1152"/>
              <a:ext cx="24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6" name="Group 45"/>
            <p:cNvGrpSpPr>
              <a:grpSpLocks/>
            </p:cNvGrpSpPr>
            <p:nvPr/>
          </p:nvGrpSpPr>
          <p:grpSpPr bwMode="auto">
            <a:xfrm>
              <a:off x="2640" y="768"/>
              <a:ext cx="624" cy="672"/>
              <a:chOff x="2640" y="768"/>
              <a:chExt cx="624" cy="672"/>
            </a:xfrm>
          </p:grpSpPr>
          <p:sp>
            <p:nvSpPr>
              <p:cNvPr id="14375" name="Line 41"/>
              <p:cNvSpPr>
                <a:spLocks noChangeShapeType="1"/>
              </p:cNvSpPr>
              <p:nvPr/>
            </p:nvSpPr>
            <p:spPr bwMode="auto">
              <a:xfrm>
                <a:off x="2640" y="768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Line 42"/>
              <p:cNvSpPr>
                <a:spLocks noChangeShapeType="1"/>
              </p:cNvSpPr>
              <p:nvPr/>
            </p:nvSpPr>
            <p:spPr bwMode="auto">
              <a:xfrm>
                <a:off x="2640" y="768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7" name="Line 43"/>
              <p:cNvSpPr>
                <a:spLocks noChangeShapeType="1"/>
              </p:cNvSpPr>
              <p:nvPr/>
            </p:nvSpPr>
            <p:spPr bwMode="auto">
              <a:xfrm>
                <a:off x="2640" y="1104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8" name="Line 44"/>
              <p:cNvSpPr>
                <a:spLocks noChangeShapeType="1"/>
              </p:cNvSpPr>
              <p:nvPr/>
            </p:nvSpPr>
            <p:spPr bwMode="auto">
              <a:xfrm>
                <a:off x="2640" y="1440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7" name="Group 51"/>
            <p:cNvGrpSpPr>
              <a:grpSpLocks/>
            </p:cNvGrpSpPr>
            <p:nvPr/>
          </p:nvGrpSpPr>
          <p:grpSpPr bwMode="auto">
            <a:xfrm>
              <a:off x="2400" y="1872"/>
              <a:ext cx="720" cy="384"/>
              <a:chOff x="2400" y="1872"/>
              <a:chExt cx="720" cy="384"/>
            </a:xfrm>
          </p:grpSpPr>
          <p:sp>
            <p:nvSpPr>
              <p:cNvPr id="14370" name="Line 46"/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24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1" name="Group 50"/>
              <p:cNvGrpSpPr>
                <a:grpSpLocks/>
              </p:cNvGrpSpPr>
              <p:nvPr/>
            </p:nvGrpSpPr>
            <p:grpSpPr bwMode="auto">
              <a:xfrm>
                <a:off x="2640" y="1872"/>
                <a:ext cx="480" cy="384"/>
                <a:chOff x="2640" y="1872"/>
                <a:chExt cx="480" cy="384"/>
              </a:xfrm>
            </p:grpSpPr>
            <p:sp>
              <p:nvSpPr>
                <p:cNvPr id="14372" name="Line 47"/>
                <p:cNvSpPr>
                  <a:spLocks noChangeShapeType="1"/>
                </p:cNvSpPr>
                <p:nvPr/>
              </p:nvSpPr>
              <p:spPr bwMode="auto">
                <a:xfrm>
                  <a:off x="2640" y="1872"/>
                  <a:ext cx="0" cy="384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3" name="Line 48"/>
                <p:cNvSpPr>
                  <a:spLocks noChangeShapeType="1"/>
                </p:cNvSpPr>
                <p:nvPr/>
              </p:nvSpPr>
              <p:spPr bwMode="auto">
                <a:xfrm>
                  <a:off x="2640" y="1872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4" name="Line 49"/>
                <p:cNvSpPr>
                  <a:spLocks noChangeShapeType="1"/>
                </p:cNvSpPr>
                <p:nvPr/>
              </p:nvSpPr>
              <p:spPr bwMode="auto">
                <a:xfrm>
                  <a:off x="2640" y="2256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58" name="Group 52"/>
            <p:cNvGrpSpPr>
              <a:grpSpLocks/>
            </p:cNvGrpSpPr>
            <p:nvPr/>
          </p:nvGrpSpPr>
          <p:grpSpPr bwMode="auto">
            <a:xfrm>
              <a:off x="2400" y="2736"/>
              <a:ext cx="720" cy="384"/>
              <a:chOff x="2400" y="1872"/>
              <a:chExt cx="720" cy="384"/>
            </a:xfrm>
          </p:grpSpPr>
          <p:sp>
            <p:nvSpPr>
              <p:cNvPr id="14365" name="Line 53"/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24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66" name="Group 54"/>
              <p:cNvGrpSpPr>
                <a:grpSpLocks/>
              </p:cNvGrpSpPr>
              <p:nvPr/>
            </p:nvGrpSpPr>
            <p:grpSpPr bwMode="auto">
              <a:xfrm>
                <a:off x="2640" y="1872"/>
                <a:ext cx="480" cy="384"/>
                <a:chOff x="2640" y="1872"/>
                <a:chExt cx="480" cy="384"/>
              </a:xfrm>
            </p:grpSpPr>
            <p:sp>
              <p:nvSpPr>
                <p:cNvPr id="14367" name="Line 55"/>
                <p:cNvSpPr>
                  <a:spLocks noChangeShapeType="1"/>
                </p:cNvSpPr>
                <p:nvPr/>
              </p:nvSpPr>
              <p:spPr bwMode="auto">
                <a:xfrm>
                  <a:off x="2640" y="1872"/>
                  <a:ext cx="0" cy="384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Line 56"/>
                <p:cNvSpPr>
                  <a:spLocks noChangeShapeType="1"/>
                </p:cNvSpPr>
                <p:nvPr/>
              </p:nvSpPr>
              <p:spPr bwMode="auto">
                <a:xfrm>
                  <a:off x="2640" y="1872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Line 57"/>
                <p:cNvSpPr>
                  <a:spLocks noChangeShapeType="1"/>
                </p:cNvSpPr>
                <p:nvPr/>
              </p:nvSpPr>
              <p:spPr bwMode="auto">
                <a:xfrm>
                  <a:off x="2640" y="2256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59" name="Group 58"/>
            <p:cNvGrpSpPr>
              <a:grpSpLocks/>
            </p:cNvGrpSpPr>
            <p:nvPr/>
          </p:nvGrpSpPr>
          <p:grpSpPr bwMode="auto">
            <a:xfrm>
              <a:off x="2400" y="3504"/>
              <a:ext cx="720" cy="384"/>
              <a:chOff x="2400" y="1872"/>
              <a:chExt cx="720" cy="384"/>
            </a:xfrm>
          </p:grpSpPr>
          <p:sp>
            <p:nvSpPr>
              <p:cNvPr id="14360" name="Line 59"/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24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61" name="Group 60"/>
              <p:cNvGrpSpPr>
                <a:grpSpLocks/>
              </p:cNvGrpSpPr>
              <p:nvPr/>
            </p:nvGrpSpPr>
            <p:grpSpPr bwMode="auto">
              <a:xfrm>
                <a:off x="2640" y="1872"/>
                <a:ext cx="480" cy="384"/>
                <a:chOff x="2640" y="1872"/>
                <a:chExt cx="480" cy="384"/>
              </a:xfrm>
            </p:grpSpPr>
            <p:sp>
              <p:nvSpPr>
                <p:cNvPr id="14362" name="Line 61"/>
                <p:cNvSpPr>
                  <a:spLocks noChangeShapeType="1"/>
                </p:cNvSpPr>
                <p:nvPr/>
              </p:nvSpPr>
              <p:spPr bwMode="auto">
                <a:xfrm>
                  <a:off x="2640" y="1872"/>
                  <a:ext cx="0" cy="384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3" name="Line 62"/>
                <p:cNvSpPr>
                  <a:spLocks noChangeShapeType="1"/>
                </p:cNvSpPr>
                <p:nvPr/>
              </p:nvSpPr>
              <p:spPr bwMode="auto">
                <a:xfrm>
                  <a:off x="2640" y="1872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4" name="Line 63"/>
                <p:cNvSpPr>
                  <a:spLocks noChangeShapeType="1"/>
                </p:cNvSpPr>
                <p:nvPr/>
              </p:nvSpPr>
              <p:spPr bwMode="auto">
                <a:xfrm>
                  <a:off x="2640" y="2256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5364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Уровни конфликтов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-152400" y="2743200"/>
            <a:ext cx="2819400" cy="914400"/>
            <a:chOff x="480" y="1920"/>
            <a:chExt cx="1872" cy="576"/>
          </a:xfrm>
        </p:grpSpPr>
        <p:sp>
          <p:nvSpPr>
            <p:cNvPr id="15436" name="AutoShape 7"/>
            <p:cNvSpPr>
              <a:spLocks noChangeArrowheads="1"/>
            </p:cNvSpPr>
            <p:nvPr/>
          </p:nvSpPr>
          <p:spPr bwMode="auto">
            <a:xfrm>
              <a:off x="672" y="1920"/>
              <a:ext cx="1488" cy="576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37" name="Text Box 8"/>
            <p:cNvSpPr txBox="1">
              <a:spLocks noChangeArrowheads="1"/>
            </p:cNvSpPr>
            <p:nvPr/>
          </p:nvSpPr>
          <p:spPr bwMode="auto">
            <a:xfrm>
              <a:off x="480" y="2064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Конфликты </a:t>
              </a:r>
            </a:p>
          </p:txBody>
        </p:sp>
      </p:grpSp>
      <p:grpSp>
        <p:nvGrpSpPr>
          <p:cNvPr id="15367" name="Group 9"/>
          <p:cNvGrpSpPr>
            <a:grpSpLocks/>
          </p:cNvGrpSpPr>
          <p:nvPr/>
        </p:nvGrpSpPr>
        <p:grpSpPr bwMode="auto">
          <a:xfrm>
            <a:off x="2971800" y="1143000"/>
            <a:ext cx="2971800" cy="533400"/>
            <a:chOff x="3168" y="2256"/>
            <a:chExt cx="2016" cy="336"/>
          </a:xfrm>
        </p:grpSpPr>
        <p:sp>
          <p:nvSpPr>
            <p:cNvPr id="15434" name="AutoShape 10"/>
            <p:cNvSpPr>
              <a:spLocks noChangeArrowheads="1"/>
            </p:cNvSpPr>
            <p:nvPr/>
          </p:nvSpPr>
          <p:spPr bwMode="auto">
            <a:xfrm>
              <a:off x="3168" y="2256"/>
              <a:ext cx="2016" cy="33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35" name="Text Box 11"/>
            <p:cNvSpPr txBox="1">
              <a:spLocks noChangeArrowheads="1"/>
            </p:cNvSpPr>
            <p:nvPr/>
          </p:nvSpPr>
          <p:spPr bwMode="auto">
            <a:xfrm>
              <a:off x="3168" y="2312"/>
              <a:ext cx="20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Внутриличностные </a:t>
              </a:r>
            </a:p>
          </p:txBody>
        </p:sp>
      </p:grpSp>
      <p:grpSp>
        <p:nvGrpSpPr>
          <p:cNvPr id="15368" name="Group 12"/>
          <p:cNvGrpSpPr>
            <a:grpSpLocks/>
          </p:cNvGrpSpPr>
          <p:nvPr/>
        </p:nvGrpSpPr>
        <p:grpSpPr bwMode="auto">
          <a:xfrm>
            <a:off x="2971800" y="2209800"/>
            <a:ext cx="2971800" cy="533400"/>
            <a:chOff x="3168" y="2256"/>
            <a:chExt cx="2016" cy="336"/>
          </a:xfrm>
        </p:grpSpPr>
        <p:sp>
          <p:nvSpPr>
            <p:cNvPr id="15432" name="AutoShape 13"/>
            <p:cNvSpPr>
              <a:spLocks noChangeArrowheads="1"/>
            </p:cNvSpPr>
            <p:nvPr/>
          </p:nvSpPr>
          <p:spPr bwMode="auto">
            <a:xfrm>
              <a:off x="3168" y="2256"/>
              <a:ext cx="2016" cy="33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33" name="Text Box 14"/>
            <p:cNvSpPr txBox="1">
              <a:spLocks noChangeArrowheads="1"/>
            </p:cNvSpPr>
            <p:nvPr/>
          </p:nvSpPr>
          <p:spPr bwMode="auto">
            <a:xfrm>
              <a:off x="3168" y="2312"/>
              <a:ext cx="20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Межличностные </a:t>
              </a:r>
            </a:p>
          </p:txBody>
        </p:sp>
      </p:grpSp>
      <p:grpSp>
        <p:nvGrpSpPr>
          <p:cNvPr id="15369" name="Group 15"/>
          <p:cNvGrpSpPr>
            <a:grpSpLocks/>
          </p:cNvGrpSpPr>
          <p:nvPr/>
        </p:nvGrpSpPr>
        <p:grpSpPr bwMode="auto">
          <a:xfrm>
            <a:off x="2971800" y="2971800"/>
            <a:ext cx="2971800" cy="533400"/>
            <a:chOff x="3168" y="2256"/>
            <a:chExt cx="2016" cy="336"/>
          </a:xfrm>
        </p:grpSpPr>
        <p:sp>
          <p:nvSpPr>
            <p:cNvPr id="15430" name="AutoShape 16"/>
            <p:cNvSpPr>
              <a:spLocks noChangeArrowheads="1"/>
            </p:cNvSpPr>
            <p:nvPr/>
          </p:nvSpPr>
          <p:spPr bwMode="auto">
            <a:xfrm>
              <a:off x="3168" y="2256"/>
              <a:ext cx="2016" cy="33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31" name="Text Box 17"/>
            <p:cNvSpPr txBox="1">
              <a:spLocks noChangeArrowheads="1"/>
            </p:cNvSpPr>
            <p:nvPr/>
          </p:nvSpPr>
          <p:spPr bwMode="auto">
            <a:xfrm>
              <a:off x="3168" y="2312"/>
              <a:ext cx="20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Внутригрупповые </a:t>
              </a:r>
            </a:p>
          </p:txBody>
        </p:sp>
      </p:grpSp>
      <p:grpSp>
        <p:nvGrpSpPr>
          <p:cNvPr id="15370" name="Group 18"/>
          <p:cNvGrpSpPr>
            <a:grpSpLocks/>
          </p:cNvGrpSpPr>
          <p:nvPr/>
        </p:nvGrpSpPr>
        <p:grpSpPr bwMode="auto">
          <a:xfrm>
            <a:off x="2971800" y="3733800"/>
            <a:ext cx="2971800" cy="533400"/>
            <a:chOff x="3168" y="2256"/>
            <a:chExt cx="2016" cy="336"/>
          </a:xfrm>
        </p:grpSpPr>
        <p:sp>
          <p:nvSpPr>
            <p:cNvPr id="15428" name="AutoShape 19"/>
            <p:cNvSpPr>
              <a:spLocks noChangeArrowheads="1"/>
            </p:cNvSpPr>
            <p:nvPr/>
          </p:nvSpPr>
          <p:spPr bwMode="auto">
            <a:xfrm>
              <a:off x="3168" y="2256"/>
              <a:ext cx="2016" cy="33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9" name="Text Box 20"/>
            <p:cNvSpPr txBox="1">
              <a:spLocks noChangeArrowheads="1"/>
            </p:cNvSpPr>
            <p:nvPr/>
          </p:nvSpPr>
          <p:spPr bwMode="auto">
            <a:xfrm>
              <a:off x="3168" y="2312"/>
              <a:ext cx="20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Межгрупповые </a:t>
              </a:r>
            </a:p>
          </p:txBody>
        </p:sp>
      </p:grpSp>
      <p:grpSp>
        <p:nvGrpSpPr>
          <p:cNvPr id="15371" name="Group 21"/>
          <p:cNvGrpSpPr>
            <a:grpSpLocks/>
          </p:cNvGrpSpPr>
          <p:nvPr/>
        </p:nvGrpSpPr>
        <p:grpSpPr bwMode="auto">
          <a:xfrm>
            <a:off x="2743200" y="4800600"/>
            <a:ext cx="3276600" cy="533400"/>
            <a:chOff x="3168" y="2256"/>
            <a:chExt cx="2016" cy="336"/>
          </a:xfrm>
        </p:grpSpPr>
        <p:sp>
          <p:nvSpPr>
            <p:cNvPr id="15426" name="AutoShape 22"/>
            <p:cNvSpPr>
              <a:spLocks noChangeArrowheads="1"/>
            </p:cNvSpPr>
            <p:nvPr/>
          </p:nvSpPr>
          <p:spPr bwMode="auto">
            <a:xfrm>
              <a:off x="3168" y="2256"/>
              <a:ext cx="2016" cy="33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7" name="Text Box 23"/>
            <p:cNvSpPr txBox="1">
              <a:spLocks noChangeArrowheads="1"/>
            </p:cNvSpPr>
            <p:nvPr/>
          </p:nvSpPr>
          <p:spPr bwMode="auto">
            <a:xfrm>
              <a:off x="3168" y="2312"/>
              <a:ext cx="20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Внутриорганизационные </a:t>
              </a:r>
            </a:p>
          </p:txBody>
        </p:sp>
      </p:grpSp>
      <p:grpSp>
        <p:nvGrpSpPr>
          <p:cNvPr id="15372" name="Group 27"/>
          <p:cNvGrpSpPr>
            <a:grpSpLocks/>
          </p:cNvGrpSpPr>
          <p:nvPr/>
        </p:nvGrpSpPr>
        <p:grpSpPr bwMode="auto">
          <a:xfrm>
            <a:off x="7010400" y="685800"/>
            <a:ext cx="1600200" cy="457200"/>
            <a:chOff x="3792" y="1104"/>
            <a:chExt cx="1008" cy="288"/>
          </a:xfrm>
        </p:grpSpPr>
        <p:sp>
          <p:nvSpPr>
            <p:cNvPr id="15424" name="AutoShape 25"/>
            <p:cNvSpPr>
              <a:spLocks noChangeArrowheads="1"/>
            </p:cNvSpPr>
            <p:nvPr/>
          </p:nvSpPr>
          <p:spPr bwMode="auto">
            <a:xfrm>
              <a:off x="3936" y="1104"/>
              <a:ext cx="720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5" name="Text Box 26"/>
            <p:cNvSpPr txBox="1">
              <a:spLocks noChangeArrowheads="1"/>
            </p:cNvSpPr>
            <p:nvPr/>
          </p:nvSpPr>
          <p:spPr bwMode="auto">
            <a:xfrm>
              <a:off x="3792" y="1124"/>
              <a:ext cx="10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Целей </a:t>
              </a:r>
            </a:p>
          </p:txBody>
        </p:sp>
      </p:grpSp>
      <p:grpSp>
        <p:nvGrpSpPr>
          <p:cNvPr id="15373" name="Group 31"/>
          <p:cNvGrpSpPr>
            <a:grpSpLocks/>
          </p:cNvGrpSpPr>
          <p:nvPr/>
        </p:nvGrpSpPr>
        <p:grpSpPr bwMode="auto">
          <a:xfrm>
            <a:off x="6172200" y="1219200"/>
            <a:ext cx="3276600" cy="457200"/>
            <a:chOff x="3696" y="1152"/>
            <a:chExt cx="2064" cy="288"/>
          </a:xfrm>
        </p:grpSpPr>
        <p:sp>
          <p:nvSpPr>
            <p:cNvPr id="15422" name="AutoShape 29"/>
            <p:cNvSpPr>
              <a:spLocks noChangeArrowheads="1"/>
            </p:cNvSpPr>
            <p:nvPr/>
          </p:nvSpPr>
          <p:spPr bwMode="auto">
            <a:xfrm>
              <a:off x="4224" y="1152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3" name="Text Box 30"/>
            <p:cNvSpPr txBox="1">
              <a:spLocks noChangeArrowheads="1"/>
            </p:cNvSpPr>
            <p:nvPr/>
          </p:nvSpPr>
          <p:spPr bwMode="auto">
            <a:xfrm>
              <a:off x="3696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Взглядов </a:t>
              </a:r>
            </a:p>
          </p:txBody>
        </p:sp>
      </p:grpSp>
      <p:grpSp>
        <p:nvGrpSpPr>
          <p:cNvPr id="15374" name="Group 32"/>
          <p:cNvGrpSpPr>
            <a:grpSpLocks/>
          </p:cNvGrpSpPr>
          <p:nvPr/>
        </p:nvGrpSpPr>
        <p:grpSpPr bwMode="auto">
          <a:xfrm>
            <a:off x="6172200" y="1752600"/>
            <a:ext cx="3276600" cy="457200"/>
            <a:chOff x="3696" y="1152"/>
            <a:chExt cx="2064" cy="288"/>
          </a:xfrm>
        </p:grpSpPr>
        <p:sp>
          <p:nvSpPr>
            <p:cNvPr id="15420" name="AutoShape 33"/>
            <p:cNvSpPr>
              <a:spLocks noChangeArrowheads="1"/>
            </p:cNvSpPr>
            <p:nvPr/>
          </p:nvSpPr>
          <p:spPr bwMode="auto">
            <a:xfrm>
              <a:off x="4224" y="1152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1" name="Text Box 34"/>
            <p:cNvSpPr txBox="1">
              <a:spLocks noChangeArrowheads="1"/>
            </p:cNvSpPr>
            <p:nvPr/>
          </p:nvSpPr>
          <p:spPr bwMode="auto">
            <a:xfrm>
              <a:off x="3696" y="1172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Ролей </a:t>
              </a:r>
            </a:p>
          </p:txBody>
        </p:sp>
      </p:grpSp>
      <p:grpSp>
        <p:nvGrpSpPr>
          <p:cNvPr id="15375" name="Group 38"/>
          <p:cNvGrpSpPr>
            <a:grpSpLocks/>
          </p:cNvGrpSpPr>
          <p:nvPr/>
        </p:nvGrpSpPr>
        <p:grpSpPr bwMode="auto">
          <a:xfrm>
            <a:off x="6019800" y="2438400"/>
            <a:ext cx="3276600" cy="457200"/>
            <a:chOff x="3888" y="1536"/>
            <a:chExt cx="2064" cy="288"/>
          </a:xfrm>
        </p:grpSpPr>
        <p:sp>
          <p:nvSpPr>
            <p:cNvPr id="15418" name="AutoShape 36"/>
            <p:cNvSpPr>
              <a:spLocks noChangeArrowheads="1"/>
            </p:cNvSpPr>
            <p:nvPr/>
          </p:nvSpPr>
          <p:spPr bwMode="auto">
            <a:xfrm>
              <a:off x="4128" y="1536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9" name="Text Box 37"/>
            <p:cNvSpPr txBox="1">
              <a:spLocks noChangeArrowheads="1"/>
            </p:cNvSpPr>
            <p:nvPr/>
          </p:nvSpPr>
          <p:spPr bwMode="auto">
            <a:xfrm>
              <a:off x="3888" y="1556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Производственные </a:t>
              </a:r>
            </a:p>
          </p:txBody>
        </p:sp>
      </p:grpSp>
      <p:grpSp>
        <p:nvGrpSpPr>
          <p:cNvPr id="15376" name="Group 39"/>
          <p:cNvGrpSpPr>
            <a:grpSpLocks/>
          </p:cNvGrpSpPr>
          <p:nvPr/>
        </p:nvGrpSpPr>
        <p:grpSpPr bwMode="auto">
          <a:xfrm>
            <a:off x="6019800" y="2971800"/>
            <a:ext cx="3276600" cy="457200"/>
            <a:chOff x="3888" y="1536"/>
            <a:chExt cx="2064" cy="288"/>
          </a:xfrm>
        </p:grpSpPr>
        <p:sp>
          <p:nvSpPr>
            <p:cNvPr id="15416" name="AutoShape 40"/>
            <p:cNvSpPr>
              <a:spLocks noChangeArrowheads="1"/>
            </p:cNvSpPr>
            <p:nvPr/>
          </p:nvSpPr>
          <p:spPr bwMode="auto">
            <a:xfrm>
              <a:off x="4128" y="1536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7" name="Text Box 41"/>
            <p:cNvSpPr txBox="1">
              <a:spLocks noChangeArrowheads="1"/>
            </p:cNvSpPr>
            <p:nvPr/>
          </p:nvSpPr>
          <p:spPr bwMode="auto">
            <a:xfrm>
              <a:off x="3888" y="1556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Социальные </a:t>
              </a:r>
            </a:p>
          </p:txBody>
        </p:sp>
      </p:grpSp>
      <p:grpSp>
        <p:nvGrpSpPr>
          <p:cNvPr id="15377" name="Group 42"/>
          <p:cNvGrpSpPr>
            <a:grpSpLocks/>
          </p:cNvGrpSpPr>
          <p:nvPr/>
        </p:nvGrpSpPr>
        <p:grpSpPr bwMode="auto">
          <a:xfrm>
            <a:off x="6019800" y="3505200"/>
            <a:ext cx="3276600" cy="457200"/>
            <a:chOff x="3888" y="1536"/>
            <a:chExt cx="2064" cy="288"/>
          </a:xfrm>
        </p:grpSpPr>
        <p:sp>
          <p:nvSpPr>
            <p:cNvPr id="15414" name="AutoShape 43"/>
            <p:cNvSpPr>
              <a:spLocks noChangeArrowheads="1"/>
            </p:cNvSpPr>
            <p:nvPr/>
          </p:nvSpPr>
          <p:spPr bwMode="auto">
            <a:xfrm>
              <a:off x="4128" y="1536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5" name="Text Box 44"/>
            <p:cNvSpPr txBox="1">
              <a:spLocks noChangeArrowheads="1"/>
            </p:cNvSpPr>
            <p:nvPr/>
          </p:nvSpPr>
          <p:spPr bwMode="auto">
            <a:xfrm>
              <a:off x="3888" y="1556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Эмоциональные </a:t>
              </a:r>
            </a:p>
          </p:txBody>
        </p:sp>
      </p:grpSp>
      <p:grpSp>
        <p:nvGrpSpPr>
          <p:cNvPr id="15378" name="Group 45"/>
          <p:cNvGrpSpPr>
            <a:grpSpLocks/>
          </p:cNvGrpSpPr>
          <p:nvPr/>
        </p:nvGrpSpPr>
        <p:grpSpPr bwMode="auto">
          <a:xfrm>
            <a:off x="6019800" y="4267200"/>
            <a:ext cx="3276600" cy="457200"/>
            <a:chOff x="3888" y="1536"/>
            <a:chExt cx="2064" cy="288"/>
          </a:xfrm>
        </p:grpSpPr>
        <p:sp>
          <p:nvSpPr>
            <p:cNvPr id="15412" name="AutoShape 46"/>
            <p:cNvSpPr>
              <a:spLocks noChangeArrowheads="1"/>
            </p:cNvSpPr>
            <p:nvPr/>
          </p:nvSpPr>
          <p:spPr bwMode="auto">
            <a:xfrm>
              <a:off x="4128" y="1536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3" name="Text Box 47"/>
            <p:cNvSpPr txBox="1">
              <a:spLocks noChangeArrowheads="1"/>
            </p:cNvSpPr>
            <p:nvPr/>
          </p:nvSpPr>
          <p:spPr bwMode="auto">
            <a:xfrm>
              <a:off x="3888" y="1556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Вертикальные </a:t>
              </a:r>
            </a:p>
          </p:txBody>
        </p:sp>
      </p:grpSp>
      <p:grpSp>
        <p:nvGrpSpPr>
          <p:cNvPr id="15379" name="Group 48"/>
          <p:cNvGrpSpPr>
            <a:grpSpLocks/>
          </p:cNvGrpSpPr>
          <p:nvPr/>
        </p:nvGrpSpPr>
        <p:grpSpPr bwMode="auto">
          <a:xfrm>
            <a:off x="6019800" y="4800600"/>
            <a:ext cx="3276600" cy="457200"/>
            <a:chOff x="3888" y="1536"/>
            <a:chExt cx="2064" cy="288"/>
          </a:xfrm>
        </p:grpSpPr>
        <p:sp>
          <p:nvSpPr>
            <p:cNvPr id="15410" name="AutoShape 49"/>
            <p:cNvSpPr>
              <a:spLocks noChangeArrowheads="1"/>
            </p:cNvSpPr>
            <p:nvPr/>
          </p:nvSpPr>
          <p:spPr bwMode="auto">
            <a:xfrm>
              <a:off x="4128" y="1536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1" name="Text Box 50"/>
            <p:cNvSpPr txBox="1">
              <a:spLocks noChangeArrowheads="1"/>
            </p:cNvSpPr>
            <p:nvPr/>
          </p:nvSpPr>
          <p:spPr bwMode="auto">
            <a:xfrm>
              <a:off x="3888" y="1556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Горизонтальные </a:t>
              </a:r>
            </a:p>
          </p:txBody>
        </p:sp>
      </p:grpSp>
      <p:grpSp>
        <p:nvGrpSpPr>
          <p:cNvPr id="15380" name="Group 54"/>
          <p:cNvGrpSpPr>
            <a:grpSpLocks/>
          </p:cNvGrpSpPr>
          <p:nvPr/>
        </p:nvGrpSpPr>
        <p:grpSpPr bwMode="auto">
          <a:xfrm>
            <a:off x="6019800" y="5334000"/>
            <a:ext cx="3276600" cy="685800"/>
            <a:chOff x="3696" y="3120"/>
            <a:chExt cx="2064" cy="432"/>
          </a:xfrm>
        </p:grpSpPr>
        <p:sp>
          <p:nvSpPr>
            <p:cNvPr id="15408" name="AutoShape 52"/>
            <p:cNvSpPr>
              <a:spLocks noChangeArrowheads="1"/>
            </p:cNvSpPr>
            <p:nvPr/>
          </p:nvSpPr>
          <p:spPr bwMode="auto">
            <a:xfrm>
              <a:off x="3936" y="3120"/>
              <a:ext cx="1584" cy="432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09" name="Text Box 53"/>
            <p:cNvSpPr txBox="1">
              <a:spLocks noChangeArrowheads="1"/>
            </p:cNvSpPr>
            <p:nvPr/>
          </p:nvSpPr>
          <p:spPr bwMode="auto">
            <a:xfrm>
              <a:off x="3696" y="3140"/>
              <a:ext cx="20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Линейно-функциональные</a:t>
              </a:r>
            </a:p>
          </p:txBody>
        </p:sp>
      </p:grpSp>
      <p:grpSp>
        <p:nvGrpSpPr>
          <p:cNvPr id="15381" name="Group 55"/>
          <p:cNvGrpSpPr>
            <a:grpSpLocks/>
          </p:cNvGrpSpPr>
          <p:nvPr/>
        </p:nvGrpSpPr>
        <p:grpSpPr bwMode="auto">
          <a:xfrm>
            <a:off x="6019800" y="6096000"/>
            <a:ext cx="3276600" cy="457200"/>
            <a:chOff x="3888" y="1536"/>
            <a:chExt cx="2064" cy="288"/>
          </a:xfrm>
        </p:grpSpPr>
        <p:sp>
          <p:nvSpPr>
            <p:cNvPr id="15406" name="AutoShape 56"/>
            <p:cNvSpPr>
              <a:spLocks noChangeArrowheads="1"/>
            </p:cNvSpPr>
            <p:nvPr/>
          </p:nvSpPr>
          <p:spPr bwMode="auto">
            <a:xfrm>
              <a:off x="4128" y="1536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rgbClr val="FFFFEF"/>
            </a:solidFill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07" name="Text Box 57"/>
            <p:cNvSpPr txBox="1">
              <a:spLocks noChangeArrowheads="1"/>
            </p:cNvSpPr>
            <p:nvPr/>
          </p:nvSpPr>
          <p:spPr bwMode="auto">
            <a:xfrm>
              <a:off x="3888" y="1556"/>
              <a:ext cx="2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Ролевые </a:t>
              </a:r>
            </a:p>
          </p:txBody>
        </p:sp>
      </p:grpSp>
      <p:grpSp>
        <p:nvGrpSpPr>
          <p:cNvPr id="15382" name="Group 65"/>
          <p:cNvGrpSpPr>
            <a:grpSpLocks/>
          </p:cNvGrpSpPr>
          <p:nvPr/>
        </p:nvGrpSpPr>
        <p:grpSpPr bwMode="auto">
          <a:xfrm>
            <a:off x="2362200" y="1371600"/>
            <a:ext cx="533400" cy="3733800"/>
            <a:chOff x="1488" y="864"/>
            <a:chExt cx="336" cy="2352"/>
          </a:xfrm>
        </p:grpSpPr>
        <p:sp>
          <p:nvSpPr>
            <p:cNvPr id="15400" name="Line 58"/>
            <p:cNvSpPr>
              <a:spLocks noChangeShapeType="1"/>
            </p:cNvSpPr>
            <p:nvPr/>
          </p:nvSpPr>
          <p:spPr bwMode="auto">
            <a:xfrm>
              <a:off x="1488" y="2016"/>
              <a:ext cx="33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59"/>
            <p:cNvSpPr>
              <a:spLocks noChangeShapeType="1"/>
            </p:cNvSpPr>
            <p:nvPr/>
          </p:nvSpPr>
          <p:spPr bwMode="auto">
            <a:xfrm>
              <a:off x="1632" y="864"/>
              <a:ext cx="0" cy="235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60"/>
            <p:cNvSpPr>
              <a:spLocks noChangeShapeType="1"/>
            </p:cNvSpPr>
            <p:nvPr/>
          </p:nvSpPr>
          <p:spPr bwMode="auto">
            <a:xfrm>
              <a:off x="1632" y="864"/>
              <a:ext cx="19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61"/>
            <p:cNvSpPr>
              <a:spLocks noChangeShapeType="1"/>
            </p:cNvSpPr>
            <p:nvPr/>
          </p:nvSpPr>
          <p:spPr bwMode="auto">
            <a:xfrm>
              <a:off x="1632" y="1536"/>
              <a:ext cx="19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63"/>
            <p:cNvSpPr>
              <a:spLocks noChangeShapeType="1"/>
            </p:cNvSpPr>
            <p:nvPr/>
          </p:nvSpPr>
          <p:spPr bwMode="auto">
            <a:xfrm>
              <a:off x="1632" y="2496"/>
              <a:ext cx="19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64"/>
            <p:cNvSpPr>
              <a:spLocks noChangeShapeType="1"/>
            </p:cNvSpPr>
            <p:nvPr/>
          </p:nvSpPr>
          <p:spPr bwMode="auto">
            <a:xfrm>
              <a:off x="1632" y="3216"/>
              <a:ext cx="9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3" name="Group 69"/>
          <p:cNvGrpSpPr>
            <a:grpSpLocks/>
          </p:cNvGrpSpPr>
          <p:nvPr/>
        </p:nvGrpSpPr>
        <p:grpSpPr bwMode="auto">
          <a:xfrm>
            <a:off x="6019800" y="914400"/>
            <a:ext cx="1066800" cy="1066800"/>
            <a:chOff x="3792" y="576"/>
            <a:chExt cx="672" cy="672"/>
          </a:xfrm>
        </p:grpSpPr>
        <p:sp>
          <p:nvSpPr>
            <p:cNvPr id="15397" name="Line 66"/>
            <p:cNvSpPr>
              <a:spLocks noChangeShapeType="1"/>
            </p:cNvSpPr>
            <p:nvPr/>
          </p:nvSpPr>
          <p:spPr bwMode="auto">
            <a:xfrm flipV="1">
              <a:off x="3792" y="576"/>
              <a:ext cx="672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67"/>
            <p:cNvSpPr>
              <a:spLocks noChangeShapeType="1"/>
            </p:cNvSpPr>
            <p:nvPr/>
          </p:nvSpPr>
          <p:spPr bwMode="auto">
            <a:xfrm>
              <a:off x="3792" y="864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68"/>
            <p:cNvSpPr>
              <a:spLocks noChangeShapeType="1"/>
            </p:cNvSpPr>
            <p:nvPr/>
          </p:nvSpPr>
          <p:spPr bwMode="auto">
            <a:xfrm>
              <a:off x="3792" y="864"/>
              <a:ext cx="576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4" name="Group 77"/>
          <p:cNvGrpSpPr>
            <a:grpSpLocks/>
          </p:cNvGrpSpPr>
          <p:nvPr/>
        </p:nvGrpSpPr>
        <p:grpSpPr bwMode="auto">
          <a:xfrm>
            <a:off x="6019800" y="2514600"/>
            <a:ext cx="304800" cy="1524000"/>
            <a:chOff x="3792" y="1584"/>
            <a:chExt cx="192" cy="960"/>
          </a:xfrm>
        </p:grpSpPr>
        <p:sp>
          <p:nvSpPr>
            <p:cNvPr id="15390" name="Line 70"/>
            <p:cNvSpPr>
              <a:spLocks noChangeShapeType="1"/>
            </p:cNvSpPr>
            <p:nvPr/>
          </p:nvSpPr>
          <p:spPr bwMode="auto">
            <a:xfrm>
              <a:off x="3792" y="1584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71"/>
            <p:cNvSpPr>
              <a:spLocks noChangeShapeType="1"/>
            </p:cNvSpPr>
            <p:nvPr/>
          </p:nvSpPr>
          <p:spPr bwMode="auto">
            <a:xfrm>
              <a:off x="3792" y="2064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72"/>
            <p:cNvSpPr>
              <a:spLocks noChangeShapeType="1"/>
            </p:cNvSpPr>
            <p:nvPr/>
          </p:nvSpPr>
          <p:spPr bwMode="auto">
            <a:xfrm>
              <a:off x="3792" y="2544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73"/>
            <p:cNvSpPr>
              <a:spLocks noChangeShapeType="1"/>
            </p:cNvSpPr>
            <p:nvPr/>
          </p:nvSpPr>
          <p:spPr bwMode="auto">
            <a:xfrm>
              <a:off x="3888" y="1584"/>
              <a:ext cx="0" cy="9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74"/>
            <p:cNvSpPr>
              <a:spLocks noChangeShapeType="1"/>
            </p:cNvSpPr>
            <p:nvPr/>
          </p:nvSpPr>
          <p:spPr bwMode="auto">
            <a:xfrm>
              <a:off x="3888" y="1680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75"/>
            <p:cNvSpPr>
              <a:spLocks noChangeShapeType="1"/>
            </p:cNvSpPr>
            <p:nvPr/>
          </p:nvSpPr>
          <p:spPr bwMode="auto">
            <a:xfrm>
              <a:off x="3888" y="2016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76"/>
            <p:cNvSpPr>
              <a:spLocks noChangeShapeType="1"/>
            </p:cNvSpPr>
            <p:nvPr/>
          </p:nvSpPr>
          <p:spPr bwMode="auto">
            <a:xfrm>
              <a:off x="3888" y="2352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5" name="Group 82"/>
          <p:cNvGrpSpPr>
            <a:grpSpLocks/>
          </p:cNvGrpSpPr>
          <p:nvPr/>
        </p:nvGrpSpPr>
        <p:grpSpPr bwMode="auto">
          <a:xfrm>
            <a:off x="6096000" y="4572000"/>
            <a:ext cx="228600" cy="1752600"/>
            <a:chOff x="3840" y="2880"/>
            <a:chExt cx="144" cy="1104"/>
          </a:xfrm>
        </p:grpSpPr>
        <p:sp>
          <p:nvSpPr>
            <p:cNvPr id="15386" name="Line 78"/>
            <p:cNvSpPr>
              <a:spLocks noChangeShapeType="1"/>
            </p:cNvSpPr>
            <p:nvPr/>
          </p:nvSpPr>
          <p:spPr bwMode="auto">
            <a:xfrm flipV="1">
              <a:off x="3840" y="2880"/>
              <a:ext cx="144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79"/>
            <p:cNvSpPr>
              <a:spLocks noChangeShapeType="1"/>
            </p:cNvSpPr>
            <p:nvPr/>
          </p:nvSpPr>
          <p:spPr bwMode="auto">
            <a:xfrm>
              <a:off x="3840" y="3120"/>
              <a:ext cx="144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80"/>
            <p:cNvSpPr>
              <a:spLocks noChangeShapeType="1"/>
            </p:cNvSpPr>
            <p:nvPr/>
          </p:nvSpPr>
          <p:spPr bwMode="auto">
            <a:xfrm>
              <a:off x="3840" y="3120"/>
              <a:ext cx="14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81"/>
            <p:cNvSpPr>
              <a:spLocks noChangeShapeType="1"/>
            </p:cNvSpPr>
            <p:nvPr/>
          </p:nvSpPr>
          <p:spPr bwMode="auto">
            <a:xfrm>
              <a:off x="3840" y="3120"/>
              <a:ext cx="144" cy="86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6388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Стили разрешения конфликта</a:t>
            </a:r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228600" y="16002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1600" b="1">
                <a:solidFill>
                  <a:srgbClr val="800000"/>
                </a:solidFill>
                <a:latin typeface="Verdana" panose="020B0604030504040204" pitchFamily="34" charset="0"/>
              </a:rPr>
              <a:t>Собственные интересы</a:t>
            </a: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5181600" y="51816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1600" b="1">
                <a:solidFill>
                  <a:srgbClr val="800000"/>
                </a:solidFill>
                <a:latin typeface="Verdana" panose="020B0604030504040204" pitchFamily="34" charset="0"/>
              </a:rPr>
              <a:t>Интерес к другим</a:t>
            </a:r>
          </a:p>
        </p:txBody>
      </p:sp>
      <p:grpSp>
        <p:nvGrpSpPr>
          <p:cNvPr id="16392" name="Group 23"/>
          <p:cNvGrpSpPr>
            <a:grpSpLocks/>
          </p:cNvGrpSpPr>
          <p:nvPr/>
        </p:nvGrpSpPr>
        <p:grpSpPr bwMode="auto">
          <a:xfrm>
            <a:off x="2133600" y="1219200"/>
            <a:ext cx="5638800" cy="3810000"/>
            <a:chOff x="1344" y="768"/>
            <a:chExt cx="3552" cy="2400"/>
          </a:xfrm>
        </p:grpSpPr>
        <p:grpSp>
          <p:nvGrpSpPr>
            <p:cNvPr id="16393" name="Group 18"/>
            <p:cNvGrpSpPr>
              <a:grpSpLocks/>
            </p:cNvGrpSpPr>
            <p:nvPr/>
          </p:nvGrpSpPr>
          <p:grpSpPr bwMode="auto">
            <a:xfrm>
              <a:off x="1344" y="768"/>
              <a:ext cx="3552" cy="2400"/>
              <a:chOff x="1632" y="768"/>
              <a:chExt cx="2928" cy="2400"/>
            </a:xfrm>
          </p:grpSpPr>
          <p:sp>
            <p:nvSpPr>
              <p:cNvPr id="16401" name="Line 6"/>
              <p:cNvSpPr>
                <a:spLocks noChangeShapeType="1"/>
              </p:cNvSpPr>
              <p:nvPr/>
            </p:nvSpPr>
            <p:spPr bwMode="auto">
              <a:xfrm>
                <a:off x="1632" y="768"/>
                <a:ext cx="0" cy="240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7"/>
              <p:cNvSpPr>
                <a:spLocks noChangeShapeType="1"/>
              </p:cNvSpPr>
              <p:nvPr/>
            </p:nvSpPr>
            <p:spPr bwMode="auto">
              <a:xfrm>
                <a:off x="1632" y="3168"/>
                <a:ext cx="2928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8"/>
              <p:cNvSpPr>
                <a:spLocks noChangeShapeType="1"/>
              </p:cNvSpPr>
              <p:nvPr/>
            </p:nvSpPr>
            <p:spPr bwMode="auto">
              <a:xfrm>
                <a:off x="1632" y="1488"/>
                <a:ext cx="2640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Line 9"/>
              <p:cNvSpPr>
                <a:spLocks noChangeShapeType="1"/>
              </p:cNvSpPr>
              <p:nvPr/>
            </p:nvSpPr>
            <p:spPr bwMode="auto">
              <a:xfrm>
                <a:off x="4272" y="1488"/>
                <a:ext cx="0" cy="168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Line 10"/>
              <p:cNvSpPr>
                <a:spLocks noChangeShapeType="1"/>
              </p:cNvSpPr>
              <p:nvPr/>
            </p:nvSpPr>
            <p:spPr bwMode="auto">
              <a:xfrm>
                <a:off x="2928" y="1488"/>
                <a:ext cx="0" cy="168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11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2640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4" name="Group 17"/>
            <p:cNvGrpSpPr>
              <a:grpSpLocks/>
            </p:cNvGrpSpPr>
            <p:nvPr/>
          </p:nvGrpSpPr>
          <p:grpSpPr bwMode="auto">
            <a:xfrm>
              <a:off x="2304" y="2160"/>
              <a:ext cx="1248" cy="288"/>
              <a:chOff x="2304" y="2160"/>
              <a:chExt cx="1248" cy="288"/>
            </a:xfrm>
          </p:grpSpPr>
          <p:sp>
            <p:nvSpPr>
              <p:cNvPr id="16399" name="AutoShape 16"/>
              <p:cNvSpPr>
                <a:spLocks noChangeArrowheads="1"/>
              </p:cNvSpPr>
              <p:nvPr/>
            </p:nvSpPr>
            <p:spPr bwMode="auto">
              <a:xfrm>
                <a:off x="2352" y="2160"/>
                <a:ext cx="115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00" name="Text Box 14"/>
              <p:cNvSpPr txBox="1">
                <a:spLocks noChangeArrowheads="1"/>
              </p:cNvSpPr>
              <p:nvPr/>
            </p:nvSpPr>
            <p:spPr bwMode="auto">
              <a:xfrm>
                <a:off x="2304" y="2160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altLang="en-US" sz="1800" b="1">
                    <a:solidFill>
                      <a:srgbClr val="CC3300"/>
                    </a:solidFill>
                    <a:latin typeface="Verdana" panose="020B0604030504040204" pitchFamily="34" charset="0"/>
                  </a:rPr>
                  <a:t>Компромисс </a:t>
                </a:r>
              </a:p>
            </p:txBody>
          </p:sp>
        </p:grpSp>
        <p:sp>
          <p:nvSpPr>
            <p:cNvPr id="16395" name="Text Box 19"/>
            <p:cNvSpPr txBox="1">
              <a:spLocks noChangeArrowheads="1"/>
            </p:cNvSpPr>
            <p:nvPr/>
          </p:nvSpPr>
          <p:spPr bwMode="auto">
            <a:xfrm>
              <a:off x="1632" y="1708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rgbClr val="660033"/>
                  </a:solidFill>
                  <a:latin typeface="Verdana" panose="020B0604030504040204" pitchFamily="34" charset="0"/>
                </a:rPr>
                <a:t>Силовой </a:t>
              </a:r>
            </a:p>
          </p:txBody>
        </p:sp>
        <p:sp>
          <p:nvSpPr>
            <p:cNvPr id="16396" name="Text Box 20"/>
            <p:cNvSpPr txBox="1">
              <a:spLocks noChangeArrowheads="1"/>
            </p:cNvSpPr>
            <p:nvPr/>
          </p:nvSpPr>
          <p:spPr bwMode="auto">
            <a:xfrm>
              <a:off x="2976" y="1708"/>
              <a:ext cx="14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rgbClr val="660033"/>
                  </a:solidFill>
                  <a:latin typeface="Verdana" panose="020B0604030504040204" pitchFamily="34" charset="0"/>
                </a:rPr>
                <a:t>Сотрудничество </a:t>
              </a:r>
            </a:p>
          </p:txBody>
        </p:sp>
        <p:sp>
          <p:nvSpPr>
            <p:cNvPr id="16397" name="Text Box 21"/>
            <p:cNvSpPr txBox="1">
              <a:spLocks noChangeArrowheads="1"/>
            </p:cNvSpPr>
            <p:nvPr/>
          </p:nvSpPr>
          <p:spPr bwMode="auto">
            <a:xfrm>
              <a:off x="1632" y="2640"/>
              <a:ext cx="96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rgbClr val="660033"/>
                  </a:solidFill>
                  <a:latin typeface="Verdana" panose="020B0604030504040204" pitchFamily="34" charset="0"/>
                </a:rPr>
                <a:t>Уклонение</a:t>
              </a:r>
            </a:p>
          </p:txBody>
        </p:sp>
        <p:sp>
          <p:nvSpPr>
            <p:cNvPr id="16398" name="Text Box 22"/>
            <p:cNvSpPr txBox="1">
              <a:spLocks noChangeArrowheads="1"/>
            </p:cNvSpPr>
            <p:nvPr/>
          </p:nvSpPr>
          <p:spPr bwMode="auto">
            <a:xfrm>
              <a:off x="3024" y="2640"/>
              <a:ext cx="1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rgbClr val="660033"/>
                  </a:solidFill>
                  <a:latin typeface="Verdana" panose="020B0604030504040204" pitchFamily="34" charset="0"/>
                </a:rPr>
                <a:t>Приспособление </a:t>
              </a:r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7412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Методы управления конфликтами</a:t>
            </a:r>
          </a:p>
        </p:txBody>
      </p:sp>
      <p:grpSp>
        <p:nvGrpSpPr>
          <p:cNvPr id="17414" name="Group 9"/>
          <p:cNvGrpSpPr>
            <a:grpSpLocks/>
          </p:cNvGrpSpPr>
          <p:nvPr/>
        </p:nvGrpSpPr>
        <p:grpSpPr bwMode="auto">
          <a:xfrm>
            <a:off x="609600" y="2895600"/>
            <a:ext cx="2971800" cy="1143000"/>
            <a:chOff x="480" y="1920"/>
            <a:chExt cx="1872" cy="720"/>
          </a:xfrm>
        </p:grpSpPr>
        <p:sp>
          <p:nvSpPr>
            <p:cNvPr id="17424" name="AutoShape 7"/>
            <p:cNvSpPr>
              <a:spLocks noChangeArrowheads="1"/>
            </p:cNvSpPr>
            <p:nvPr/>
          </p:nvSpPr>
          <p:spPr bwMode="auto">
            <a:xfrm>
              <a:off x="672" y="1920"/>
              <a:ext cx="1488" cy="720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5" name="Text Box 8"/>
            <p:cNvSpPr txBox="1">
              <a:spLocks noChangeArrowheads="1"/>
            </p:cNvSpPr>
            <p:nvPr/>
          </p:nvSpPr>
          <p:spPr bwMode="auto">
            <a:xfrm>
              <a:off x="480" y="1968"/>
              <a:ext cx="187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Виды методов управления конфликтами</a:t>
              </a:r>
            </a:p>
          </p:txBody>
        </p:sp>
      </p:grpSp>
      <p:grpSp>
        <p:nvGrpSpPr>
          <p:cNvPr id="17415" name="Group 19"/>
          <p:cNvGrpSpPr>
            <a:grpSpLocks/>
          </p:cNvGrpSpPr>
          <p:nvPr/>
        </p:nvGrpSpPr>
        <p:grpSpPr bwMode="auto">
          <a:xfrm>
            <a:off x="4724400" y="2133600"/>
            <a:ext cx="3048000" cy="762000"/>
            <a:chOff x="2976" y="1344"/>
            <a:chExt cx="1920" cy="480"/>
          </a:xfrm>
        </p:grpSpPr>
        <p:sp>
          <p:nvSpPr>
            <p:cNvPr id="17422" name="AutoShape 11"/>
            <p:cNvSpPr>
              <a:spLocks noChangeArrowheads="1"/>
            </p:cNvSpPr>
            <p:nvPr/>
          </p:nvSpPr>
          <p:spPr bwMode="auto">
            <a:xfrm>
              <a:off x="2976" y="1344"/>
              <a:ext cx="1920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3" name="Text Box 12"/>
            <p:cNvSpPr txBox="1">
              <a:spLocks noChangeArrowheads="1"/>
            </p:cNvSpPr>
            <p:nvPr/>
          </p:nvSpPr>
          <p:spPr bwMode="auto">
            <a:xfrm>
              <a:off x="3024" y="1449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800" b="1">
                  <a:solidFill>
                    <a:schemeClr val="tx1"/>
                  </a:solidFill>
                  <a:latin typeface="Verdana" panose="020B0604030504040204" pitchFamily="34" charset="0"/>
                </a:rPr>
                <a:t>Структурные </a:t>
              </a:r>
            </a:p>
          </p:txBody>
        </p:sp>
      </p:grpSp>
      <p:grpSp>
        <p:nvGrpSpPr>
          <p:cNvPr id="17416" name="Group 20"/>
          <p:cNvGrpSpPr>
            <a:grpSpLocks/>
          </p:cNvGrpSpPr>
          <p:nvPr/>
        </p:nvGrpSpPr>
        <p:grpSpPr bwMode="auto">
          <a:xfrm>
            <a:off x="4724400" y="4114800"/>
            <a:ext cx="3048000" cy="762000"/>
            <a:chOff x="2976" y="2592"/>
            <a:chExt cx="1920" cy="480"/>
          </a:xfrm>
        </p:grpSpPr>
        <p:sp>
          <p:nvSpPr>
            <p:cNvPr id="17420" name="AutoShape 14"/>
            <p:cNvSpPr>
              <a:spLocks noChangeArrowheads="1"/>
            </p:cNvSpPr>
            <p:nvPr/>
          </p:nvSpPr>
          <p:spPr bwMode="auto">
            <a:xfrm>
              <a:off x="2976" y="2592"/>
              <a:ext cx="1920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1" name="Text Box 15"/>
            <p:cNvSpPr txBox="1">
              <a:spLocks noChangeArrowheads="1"/>
            </p:cNvSpPr>
            <p:nvPr/>
          </p:nvSpPr>
          <p:spPr bwMode="auto">
            <a:xfrm>
              <a:off x="3024" y="2688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800" b="1">
                  <a:solidFill>
                    <a:schemeClr val="tx1"/>
                  </a:solidFill>
                  <a:latin typeface="Verdana" panose="020B0604030504040204" pitchFamily="34" charset="0"/>
                </a:rPr>
                <a:t>Персональные </a:t>
              </a:r>
            </a:p>
          </p:txBody>
        </p:sp>
      </p:grpSp>
      <p:grpSp>
        <p:nvGrpSpPr>
          <p:cNvPr id="17417" name="Group 16"/>
          <p:cNvGrpSpPr>
            <a:grpSpLocks/>
          </p:cNvGrpSpPr>
          <p:nvPr/>
        </p:nvGrpSpPr>
        <p:grpSpPr bwMode="auto">
          <a:xfrm>
            <a:off x="3429000" y="2590800"/>
            <a:ext cx="1219200" cy="1981200"/>
            <a:chOff x="2160" y="1632"/>
            <a:chExt cx="768" cy="1248"/>
          </a:xfrm>
        </p:grpSpPr>
        <p:sp>
          <p:nvSpPr>
            <p:cNvPr id="17418" name="Line 17"/>
            <p:cNvSpPr>
              <a:spLocks noChangeShapeType="1"/>
            </p:cNvSpPr>
            <p:nvPr/>
          </p:nvSpPr>
          <p:spPr bwMode="auto">
            <a:xfrm flipV="1">
              <a:off x="2160" y="1632"/>
              <a:ext cx="768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8"/>
            <p:cNvSpPr>
              <a:spLocks noChangeShapeType="1"/>
            </p:cNvSpPr>
            <p:nvPr/>
          </p:nvSpPr>
          <p:spPr bwMode="auto">
            <a:xfrm>
              <a:off x="2160" y="2208"/>
              <a:ext cx="768" cy="6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8436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47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Структурные методы управления конфликтами</a:t>
            </a:r>
          </a:p>
        </p:txBody>
      </p:sp>
      <p:grpSp>
        <p:nvGrpSpPr>
          <p:cNvPr id="18438" name="Group 51"/>
          <p:cNvGrpSpPr>
            <a:grpSpLocks/>
          </p:cNvGrpSpPr>
          <p:nvPr/>
        </p:nvGrpSpPr>
        <p:grpSpPr bwMode="auto">
          <a:xfrm>
            <a:off x="0" y="2895600"/>
            <a:ext cx="2971800" cy="1524000"/>
            <a:chOff x="384" y="1824"/>
            <a:chExt cx="1872" cy="960"/>
          </a:xfrm>
        </p:grpSpPr>
        <p:sp>
          <p:nvSpPr>
            <p:cNvPr id="18462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1488" cy="960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63" name="Text Box 50"/>
            <p:cNvSpPr txBox="1">
              <a:spLocks noChangeArrowheads="1"/>
            </p:cNvSpPr>
            <p:nvPr/>
          </p:nvSpPr>
          <p:spPr bwMode="auto">
            <a:xfrm>
              <a:off x="384" y="1872"/>
              <a:ext cx="187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Структурные методы управления конфликтами</a:t>
              </a:r>
            </a:p>
          </p:txBody>
        </p:sp>
      </p:grpSp>
      <p:grpSp>
        <p:nvGrpSpPr>
          <p:cNvPr id="18439" name="Group 55"/>
          <p:cNvGrpSpPr>
            <a:grpSpLocks/>
          </p:cNvGrpSpPr>
          <p:nvPr/>
        </p:nvGrpSpPr>
        <p:grpSpPr bwMode="auto">
          <a:xfrm>
            <a:off x="3581400" y="1371600"/>
            <a:ext cx="5105400" cy="685800"/>
            <a:chOff x="2256" y="720"/>
            <a:chExt cx="3216" cy="432"/>
          </a:xfrm>
        </p:grpSpPr>
        <p:sp>
          <p:nvSpPr>
            <p:cNvPr id="18460" name="AutoShape 53"/>
            <p:cNvSpPr>
              <a:spLocks noChangeArrowheads="1"/>
            </p:cNvSpPr>
            <p:nvPr/>
          </p:nvSpPr>
          <p:spPr bwMode="auto">
            <a:xfrm>
              <a:off x="2256" y="720"/>
              <a:ext cx="3216" cy="432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61" name="Text Box 54"/>
            <p:cNvSpPr txBox="1">
              <a:spLocks noChangeArrowheads="1"/>
            </p:cNvSpPr>
            <p:nvPr/>
          </p:nvSpPr>
          <p:spPr bwMode="auto">
            <a:xfrm>
              <a:off x="2304" y="728"/>
              <a:ext cx="312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Использование руководителем своего статуса (приказы, распоряжения и т.п.)</a:t>
              </a:r>
            </a:p>
          </p:txBody>
        </p:sp>
      </p:grpSp>
      <p:grpSp>
        <p:nvGrpSpPr>
          <p:cNvPr id="18440" name="Group 59"/>
          <p:cNvGrpSpPr>
            <a:grpSpLocks/>
          </p:cNvGrpSpPr>
          <p:nvPr/>
        </p:nvGrpSpPr>
        <p:grpSpPr bwMode="auto">
          <a:xfrm>
            <a:off x="3581400" y="2209800"/>
            <a:ext cx="5105400" cy="1143000"/>
            <a:chOff x="2208" y="1152"/>
            <a:chExt cx="3216" cy="720"/>
          </a:xfrm>
        </p:grpSpPr>
        <p:sp>
          <p:nvSpPr>
            <p:cNvPr id="18458" name="AutoShape 57"/>
            <p:cNvSpPr>
              <a:spLocks noChangeArrowheads="1"/>
            </p:cNvSpPr>
            <p:nvPr/>
          </p:nvSpPr>
          <p:spPr bwMode="auto">
            <a:xfrm>
              <a:off x="2208" y="1152"/>
              <a:ext cx="3216" cy="72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59" name="Text Box 58"/>
            <p:cNvSpPr txBox="1">
              <a:spLocks noChangeArrowheads="1"/>
            </p:cNvSpPr>
            <p:nvPr/>
          </p:nvSpPr>
          <p:spPr bwMode="auto">
            <a:xfrm>
              <a:off x="2256" y="1160"/>
              <a:ext cx="3120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Разведение участников конфликта (по целям, по ресурсам, дифференцирование и автономизация подразделений)</a:t>
              </a:r>
            </a:p>
          </p:txBody>
        </p:sp>
      </p:grpSp>
      <p:grpSp>
        <p:nvGrpSpPr>
          <p:cNvPr id="18441" name="Group 63"/>
          <p:cNvGrpSpPr>
            <a:grpSpLocks/>
          </p:cNvGrpSpPr>
          <p:nvPr/>
        </p:nvGrpSpPr>
        <p:grpSpPr bwMode="auto">
          <a:xfrm>
            <a:off x="3581400" y="3505200"/>
            <a:ext cx="5105400" cy="914400"/>
            <a:chOff x="2256" y="1776"/>
            <a:chExt cx="3216" cy="576"/>
          </a:xfrm>
        </p:grpSpPr>
        <p:sp>
          <p:nvSpPr>
            <p:cNvPr id="18456" name="AutoShape 61"/>
            <p:cNvSpPr>
              <a:spLocks noChangeArrowheads="1"/>
            </p:cNvSpPr>
            <p:nvPr/>
          </p:nvSpPr>
          <p:spPr bwMode="auto">
            <a:xfrm>
              <a:off x="2256" y="1776"/>
              <a:ext cx="3216" cy="576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57" name="Text Box 62"/>
            <p:cNvSpPr txBox="1">
              <a:spLocks noChangeArrowheads="1"/>
            </p:cNvSpPr>
            <p:nvPr/>
          </p:nvSpPr>
          <p:spPr bwMode="auto">
            <a:xfrm>
              <a:off x="2304" y="1784"/>
              <a:ext cx="312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Создание заделов между взаимозависимыми подразделениями (запасов сырья, комплектующих и т.п.)</a:t>
              </a:r>
            </a:p>
          </p:txBody>
        </p:sp>
      </p:grpSp>
      <p:grpSp>
        <p:nvGrpSpPr>
          <p:cNvPr id="18442" name="Group 64"/>
          <p:cNvGrpSpPr>
            <a:grpSpLocks/>
          </p:cNvGrpSpPr>
          <p:nvPr/>
        </p:nvGrpSpPr>
        <p:grpSpPr bwMode="auto">
          <a:xfrm>
            <a:off x="3581400" y="4572000"/>
            <a:ext cx="5105400" cy="685800"/>
            <a:chOff x="2256" y="720"/>
            <a:chExt cx="3216" cy="432"/>
          </a:xfrm>
        </p:grpSpPr>
        <p:sp>
          <p:nvSpPr>
            <p:cNvPr id="18454" name="AutoShape 65"/>
            <p:cNvSpPr>
              <a:spLocks noChangeArrowheads="1"/>
            </p:cNvSpPr>
            <p:nvPr/>
          </p:nvSpPr>
          <p:spPr bwMode="auto">
            <a:xfrm>
              <a:off x="2256" y="720"/>
              <a:ext cx="3216" cy="432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55" name="Text Box 66"/>
            <p:cNvSpPr txBox="1">
              <a:spLocks noChangeArrowheads="1"/>
            </p:cNvSpPr>
            <p:nvPr/>
          </p:nvSpPr>
          <p:spPr bwMode="auto">
            <a:xfrm>
              <a:off x="2304" y="728"/>
              <a:ext cx="312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Интегрирование (кураторы, координаторы и т.п.)</a:t>
              </a:r>
            </a:p>
          </p:txBody>
        </p:sp>
      </p:grpSp>
      <p:grpSp>
        <p:nvGrpSpPr>
          <p:cNvPr id="18443" name="Group 70"/>
          <p:cNvGrpSpPr>
            <a:grpSpLocks/>
          </p:cNvGrpSpPr>
          <p:nvPr/>
        </p:nvGrpSpPr>
        <p:grpSpPr bwMode="auto">
          <a:xfrm>
            <a:off x="3581400" y="5410200"/>
            <a:ext cx="5105400" cy="457200"/>
            <a:chOff x="2304" y="2880"/>
            <a:chExt cx="3216" cy="288"/>
          </a:xfrm>
        </p:grpSpPr>
        <p:sp>
          <p:nvSpPr>
            <p:cNvPr id="18452" name="AutoShape 68"/>
            <p:cNvSpPr>
              <a:spLocks noChangeArrowheads="1"/>
            </p:cNvSpPr>
            <p:nvPr/>
          </p:nvSpPr>
          <p:spPr bwMode="auto">
            <a:xfrm>
              <a:off x="2304" y="2880"/>
              <a:ext cx="3216" cy="288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53" name="Text Box 69"/>
            <p:cNvSpPr txBox="1">
              <a:spLocks noChangeArrowheads="1"/>
            </p:cNvSpPr>
            <p:nvPr/>
          </p:nvSpPr>
          <p:spPr bwMode="auto">
            <a:xfrm>
              <a:off x="2352" y="2888"/>
              <a:ext cx="31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Слияние подразделений</a:t>
              </a:r>
            </a:p>
          </p:txBody>
        </p:sp>
      </p:grpSp>
      <p:grpSp>
        <p:nvGrpSpPr>
          <p:cNvPr id="18444" name="Group 78"/>
          <p:cNvGrpSpPr>
            <a:grpSpLocks/>
          </p:cNvGrpSpPr>
          <p:nvPr/>
        </p:nvGrpSpPr>
        <p:grpSpPr bwMode="auto">
          <a:xfrm>
            <a:off x="2667000" y="1752600"/>
            <a:ext cx="838200" cy="3810000"/>
            <a:chOff x="1680" y="1104"/>
            <a:chExt cx="528" cy="2400"/>
          </a:xfrm>
        </p:grpSpPr>
        <p:sp>
          <p:nvSpPr>
            <p:cNvPr id="18445" name="Line 71"/>
            <p:cNvSpPr>
              <a:spLocks noChangeShapeType="1"/>
            </p:cNvSpPr>
            <p:nvPr/>
          </p:nvSpPr>
          <p:spPr bwMode="auto">
            <a:xfrm>
              <a:off x="1680" y="2304"/>
              <a:ext cx="19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72"/>
            <p:cNvSpPr>
              <a:spLocks noChangeShapeType="1"/>
            </p:cNvSpPr>
            <p:nvPr/>
          </p:nvSpPr>
          <p:spPr bwMode="auto">
            <a:xfrm>
              <a:off x="1872" y="1104"/>
              <a:ext cx="0" cy="2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73"/>
            <p:cNvSpPr>
              <a:spLocks noChangeShapeType="1"/>
            </p:cNvSpPr>
            <p:nvPr/>
          </p:nvSpPr>
          <p:spPr bwMode="auto">
            <a:xfrm>
              <a:off x="1872" y="1104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74"/>
            <p:cNvSpPr>
              <a:spLocks noChangeShapeType="1"/>
            </p:cNvSpPr>
            <p:nvPr/>
          </p:nvSpPr>
          <p:spPr bwMode="auto">
            <a:xfrm>
              <a:off x="1872" y="1728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75"/>
            <p:cNvSpPr>
              <a:spLocks noChangeShapeType="1"/>
            </p:cNvSpPr>
            <p:nvPr/>
          </p:nvSpPr>
          <p:spPr bwMode="auto">
            <a:xfrm>
              <a:off x="1872" y="2496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76"/>
            <p:cNvSpPr>
              <a:spLocks noChangeShapeType="1"/>
            </p:cNvSpPr>
            <p:nvPr/>
          </p:nvSpPr>
          <p:spPr bwMode="auto">
            <a:xfrm>
              <a:off x="1872" y="30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77"/>
            <p:cNvSpPr>
              <a:spLocks noChangeShapeType="1"/>
            </p:cNvSpPr>
            <p:nvPr/>
          </p:nvSpPr>
          <p:spPr bwMode="auto">
            <a:xfrm>
              <a:off x="1872" y="3504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mtClean="0"/>
          </a:p>
        </p:txBody>
      </p:sp>
      <p:pic>
        <p:nvPicPr>
          <p:cNvPr id="19460" name="Picture 4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304800" y="122238"/>
            <a:ext cx="853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sz="2200" b="1" i="1">
                <a:solidFill>
                  <a:srgbClr val="000066"/>
                </a:solidFill>
                <a:latin typeface="Verdana" panose="020B0604030504040204" pitchFamily="34" charset="0"/>
              </a:rPr>
              <a:t>Персональные методы управления конфликтами</a:t>
            </a:r>
          </a:p>
        </p:txBody>
      </p:sp>
      <p:grpSp>
        <p:nvGrpSpPr>
          <p:cNvPr id="19462" name="Group 12"/>
          <p:cNvGrpSpPr>
            <a:grpSpLocks/>
          </p:cNvGrpSpPr>
          <p:nvPr/>
        </p:nvGrpSpPr>
        <p:grpSpPr bwMode="auto">
          <a:xfrm>
            <a:off x="2286000" y="1219200"/>
            <a:ext cx="4343400" cy="990600"/>
            <a:chOff x="1440" y="768"/>
            <a:chExt cx="2736" cy="624"/>
          </a:xfrm>
        </p:grpSpPr>
        <p:sp>
          <p:nvSpPr>
            <p:cNvPr id="19481" name="AutoShape 10"/>
            <p:cNvSpPr>
              <a:spLocks noChangeArrowheads="1"/>
            </p:cNvSpPr>
            <p:nvPr/>
          </p:nvSpPr>
          <p:spPr bwMode="auto">
            <a:xfrm>
              <a:off x="1440" y="768"/>
              <a:ext cx="2736" cy="624"/>
            </a:xfrm>
            <a:prstGeom prst="roundRect">
              <a:avLst>
                <a:gd name="adj" fmla="val 16667"/>
              </a:avLst>
            </a:prstGeom>
            <a:solidFill>
              <a:srgbClr val="EFFFE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82" name="Text Box 11"/>
            <p:cNvSpPr txBox="1">
              <a:spLocks noChangeArrowheads="1"/>
            </p:cNvSpPr>
            <p:nvPr/>
          </p:nvSpPr>
          <p:spPr bwMode="auto">
            <a:xfrm>
              <a:off x="1440" y="816"/>
              <a:ext cx="27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2000" b="1" i="1">
                  <a:solidFill>
                    <a:srgbClr val="800000"/>
                  </a:solidFill>
                  <a:latin typeface="Verdana" panose="020B0604030504040204" pitchFamily="34" charset="0"/>
                </a:rPr>
                <a:t>Персональные методы управления конфликтами</a:t>
              </a:r>
            </a:p>
          </p:txBody>
        </p:sp>
      </p:grpSp>
      <p:grpSp>
        <p:nvGrpSpPr>
          <p:cNvPr id="19463" name="Group 16"/>
          <p:cNvGrpSpPr>
            <a:grpSpLocks/>
          </p:cNvGrpSpPr>
          <p:nvPr/>
        </p:nvGrpSpPr>
        <p:grpSpPr bwMode="auto">
          <a:xfrm>
            <a:off x="533400" y="3048000"/>
            <a:ext cx="2438400" cy="762000"/>
            <a:chOff x="864" y="2016"/>
            <a:chExt cx="1536" cy="480"/>
          </a:xfrm>
        </p:grpSpPr>
        <p:sp>
          <p:nvSpPr>
            <p:cNvPr id="19479" name="AutoShape 14"/>
            <p:cNvSpPr>
              <a:spLocks noChangeArrowheads="1"/>
            </p:cNvSpPr>
            <p:nvPr/>
          </p:nvSpPr>
          <p:spPr bwMode="auto">
            <a:xfrm>
              <a:off x="960" y="2016"/>
              <a:ext cx="1344" cy="480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80" name="Text Box 15"/>
            <p:cNvSpPr txBox="1">
              <a:spLocks noChangeArrowheads="1"/>
            </p:cNvSpPr>
            <p:nvPr/>
          </p:nvSpPr>
          <p:spPr bwMode="auto">
            <a:xfrm>
              <a:off x="864" y="2072"/>
              <a:ext cx="15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Поощрение и наказание</a:t>
              </a:r>
            </a:p>
          </p:txBody>
        </p:sp>
      </p:grpSp>
      <p:grpSp>
        <p:nvGrpSpPr>
          <p:cNvPr id="19464" name="Group 20"/>
          <p:cNvGrpSpPr>
            <a:grpSpLocks/>
          </p:cNvGrpSpPr>
          <p:nvPr/>
        </p:nvGrpSpPr>
        <p:grpSpPr bwMode="auto">
          <a:xfrm>
            <a:off x="1905000" y="4419600"/>
            <a:ext cx="2438400" cy="1219200"/>
            <a:chOff x="1920" y="2160"/>
            <a:chExt cx="1536" cy="768"/>
          </a:xfrm>
        </p:grpSpPr>
        <p:sp>
          <p:nvSpPr>
            <p:cNvPr id="19477" name="AutoShape 18"/>
            <p:cNvSpPr>
              <a:spLocks noChangeArrowheads="1"/>
            </p:cNvSpPr>
            <p:nvPr/>
          </p:nvSpPr>
          <p:spPr bwMode="auto">
            <a:xfrm>
              <a:off x="1968" y="2160"/>
              <a:ext cx="1440" cy="768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78" name="Text Box 19"/>
            <p:cNvSpPr txBox="1">
              <a:spLocks noChangeArrowheads="1"/>
            </p:cNvSpPr>
            <p:nvPr/>
          </p:nvSpPr>
          <p:spPr bwMode="auto">
            <a:xfrm>
              <a:off x="1920" y="2216"/>
              <a:ext cx="15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Убеждение, разъяснение, психологическая помощь</a:t>
              </a:r>
            </a:p>
          </p:txBody>
        </p:sp>
      </p:grpSp>
      <p:grpSp>
        <p:nvGrpSpPr>
          <p:cNvPr id="19465" name="Group 21"/>
          <p:cNvGrpSpPr>
            <a:grpSpLocks/>
          </p:cNvGrpSpPr>
          <p:nvPr/>
        </p:nvGrpSpPr>
        <p:grpSpPr bwMode="auto">
          <a:xfrm>
            <a:off x="4419600" y="4419600"/>
            <a:ext cx="2438400" cy="1219200"/>
            <a:chOff x="1920" y="2160"/>
            <a:chExt cx="1536" cy="768"/>
          </a:xfrm>
        </p:grpSpPr>
        <p:sp>
          <p:nvSpPr>
            <p:cNvPr id="19475" name="AutoShape 22"/>
            <p:cNvSpPr>
              <a:spLocks noChangeArrowheads="1"/>
            </p:cNvSpPr>
            <p:nvPr/>
          </p:nvSpPr>
          <p:spPr bwMode="auto">
            <a:xfrm>
              <a:off x="1968" y="2160"/>
              <a:ext cx="1440" cy="768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76" name="Text Box 23"/>
            <p:cNvSpPr txBox="1">
              <a:spLocks noChangeArrowheads="1"/>
            </p:cNvSpPr>
            <p:nvPr/>
          </p:nvSpPr>
          <p:spPr bwMode="auto">
            <a:xfrm>
              <a:off x="1920" y="2216"/>
              <a:ext cx="15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Перемещение и увольнение участников конфликта</a:t>
              </a:r>
            </a:p>
          </p:txBody>
        </p:sp>
      </p:grpSp>
      <p:grpSp>
        <p:nvGrpSpPr>
          <p:cNvPr id="19466" name="Group 27"/>
          <p:cNvGrpSpPr>
            <a:grpSpLocks/>
          </p:cNvGrpSpPr>
          <p:nvPr/>
        </p:nvGrpSpPr>
        <p:grpSpPr bwMode="auto">
          <a:xfrm>
            <a:off x="6019800" y="2971800"/>
            <a:ext cx="2438400" cy="1219200"/>
            <a:chOff x="1632" y="2064"/>
            <a:chExt cx="1536" cy="768"/>
          </a:xfrm>
        </p:grpSpPr>
        <p:sp>
          <p:nvSpPr>
            <p:cNvPr id="19473" name="AutoShape 25"/>
            <p:cNvSpPr>
              <a:spLocks noChangeArrowheads="1"/>
            </p:cNvSpPr>
            <p:nvPr/>
          </p:nvSpPr>
          <p:spPr bwMode="auto">
            <a:xfrm>
              <a:off x="1680" y="2064"/>
              <a:ext cx="1440" cy="768"/>
            </a:xfrm>
            <a:prstGeom prst="roundRect">
              <a:avLst>
                <a:gd name="adj" fmla="val 16667"/>
              </a:avLst>
            </a:prstGeom>
            <a:solidFill>
              <a:srgbClr val="FBFDFF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74" name="Text Box 26"/>
            <p:cNvSpPr txBox="1">
              <a:spLocks noChangeArrowheads="1"/>
            </p:cNvSpPr>
            <p:nvPr/>
          </p:nvSpPr>
          <p:spPr bwMode="auto">
            <a:xfrm>
              <a:off x="1632" y="2168"/>
              <a:ext cx="153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altLang="en-US" sz="1600" b="1">
                  <a:solidFill>
                    <a:schemeClr val="tx1"/>
                  </a:solidFill>
                  <a:latin typeface="Verdana" panose="020B0604030504040204" pitchFamily="34" charset="0"/>
                </a:rPr>
                <a:t>Исполнение руководителем роли эксперта</a:t>
              </a:r>
            </a:p>
          </p:txBody>
        </p:sp>
      </p:grpSp>
      <p:grpSp>
        <p:nvGrpSpPr>
          <p:cNvPr id="19467" name="Group 33"/>
          <p:cNvGrpSpPr>
            <a:grpSpLocks/>
          </p:cNvGrpSpPr>
          <p:nvPr/>
        </p:nvGrpSpPr>
        <p:grpSpPr bwMode="auto">
          <a:xfrm>
            <a:off x="2895600" y="2209800"/>
            <a:ext cx="3124200" cy="2133600"/>
            <a:chOff x="1824" y="1392"/>
            <a:chExt cx="1968" cy="1344"/>
          </a:xfrm>
        </p:grpSpPr>
        <p:sp>
          <p:nvSpPr>
            <p:cNvPr id="19468" name="Line 28"/>
            <p:cNvSpPr>
              <a:spLocks noChangeShapeType="1"/>
            </p:cNvSpPr>
            <p:nvPr/>
          </p:nvSpPr>
          <p:spPr bwMode="auto">
            <a:xfrm>
              <a:off x="2784" y="1392"/>
              <a:ext cx="0" cy="110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29"/>
            <p:cNvSpPr>
              <a:spLocks noChangeShapeType="1"/>
            </p:cNvSpPr>
            <p:nvPr/>
          </p:nvSpPr>
          <p:spPr bwMode="auto">
            <a:xfrm>
              <a:off x="1824" y="2160"/>
              <a:ext cx="196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30"/>
            <p:cNvSpPr>
              <a:spLocks noChangeShapeType="1"/>
            </p:cNvSpPr>
            <p:nvPr/>
          </p:nvSpPr>
          <p:spPr bwMode="auto">
            <a:xfrm>
              <a:off x="2016" y="2496"/>
              <a:ext cx="153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31"/>
            <p:cNvSpPr>
              <a:spLocks noChangeShapeType="1"/>
            </p:cNvSpPr>
            <p:nvPr/>
          </p:nvSpPr>
          <p:spPr bwMode="auto">
            <a:xfrm>
              <a:off x="2016" y="249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32"/>
            <p:cNvSpPr>
              <a:spLocks noChangeShapeType="1"/>
            </p:cNvSpPr>
            <p:nvPr/>
          </p:nvSpPr>
          <p:spPr bwMode="auto">
            <a:xfrm>
              <a:off x="3552" y="249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1283</TotalTime>
  <Words>475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Verdana</vt:lpstr>
      <vt:lpstr>Wingdings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ШКОЛЬНАЯ СЛУЖБА ПРИМИРЕНИЯ</vt:lpstr>
      <vt:lpstr> Пункт 64 Плана первоочередных мероприятий до 2014 года по реализации важнейших положений Национальной стратегии действий в интересах детей на 2012 - 2017 годы, утвержденного распоряжением Правительства Российской Федерации от 15 октября 2012 г. № 1916-р</vt:lpstr>
      <vt:lpstr>Причины:</vt:lpstr>
      <vt:lpstr>Правовая основа организации  школьных служб примирения  в образовательных организациях</vt:lpstr>
      <vt:lpstr>Метод «Школьная медиация» </vt:lpstr>
      <vt:lpstr>Цель школьной службы примирения: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frees1a</cp:lastModifiedBy>
  <cp:revision>226</cp:revision>
  <cp:lastPrinted>1601-01-01T00:00:00Z</cp:lastPrinted>
  <dcterms:created xsi:type="dcterms:W3CDTF">1601-01-01T00:00:00Z</dcterms:created>
  <dcterms:modified xsi:type="dcterms:W3CDTF">2016-11-01T12:56:31Z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