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57" r:id="rId2"/>
    <p:sldId id="268" r:id="rId3"/>
    <p:sldId id="258" r:id="rId4"/>
    <p:sldId id="280" r:id="rId5"/>
    <p:sldId id="284" r:id="rId6"/>
    <p:sldId id="285" r:id="rId7"/>
    <p:sldId id="287" r:id="rId8"/>
    <p:sldId id="282" r:id="rId9"/>
    <p:sldId id="279" r:id="rId10"/>
    <p:sldId id="278" r:id="rId11"/>
    <p:sldId id="259" r:id="rId12"/>
    <p:sldId id="262" r:id="rId13"/>
    <p:sldId id="275" r:id="rId14"/>
    <p:sldId id="288" r:id="rId15"/>
    <p:sldId id="260" r:id="rId16"/>
    <p:sldId id="283" r:id="rId17"/>
    <p:sldId id="276" r:id="rId18"/>
    <p:sldId id="277" r:id="rId19"/>
    <p:sldId id="263" r:id="rId20"/>
    <p:sldId id="264" r:id="rId21"/>
    <p:sldId id="273" r:id="rId22"/>
    <p:sldId id="274" r:id="rId23"/>
    <p:sldId id="286" r:id="rId24"/>
  </p:sldIdLst>
  <p:sldSz cx="9144000" cy="6858000" type="screen4x3"/>
  <p:notesSz cx="6858000" cy="9144000"/>
  <p:custShowLst>
    <p:custShow name="Произвольный показ 1" id="0">
      <p:sldLst>
        <p:sld r:id="rId22"/>
        <p:sld r:id="rId23"/>
        <p:sld r:id="rId24"/>
      </p:sldLst>
    </p:custShow>
  </p:custShow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5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4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69AD942-0968-4148-BF0D-28636C4E46E5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2D923F8-6836-4A6A-86D1-FCBBDCF9111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1527050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0297316-062D-4BB5-ABF0-77B641593F5D}" type="slidenum">
              <a:rPr lang="ru-RU" altLang="en-US"/>
              <a:pPr eaLnBrk="1" hangingPunct="1"/>
              <a:t>13</a:t>
            </a:fld>
            <a:endParaRPr lang="ru-RU" altLang="en-US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7238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302050C-5878-4B13-8204-43B126EF5950}" type="slidenum">
              <a:rPr lang="ru-RU" altLang="en-US"/>
              <a:pPr eaLnBrk="1" hangingPunct="1"/>
              <a:t>17</a:t>
            </a:fld>
            <a:endParaRPr lang="ru-RU" altLang="en-US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77178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4682107-5C50-4BDE-8D6A-0CF23392D637}" type="slidenum">
              <a:rPr lang="ru-RU" altLang="en-US"/>
              <a:pPr eaLnBrk="1" hangingPunct="1"/>
              <a:t>18</a:t>
            </a:fld>
            <a:endParaRPr lang="ru-RU" altLang="en-US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20437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815D8-3629-42DA-B2A4-AAA6E4CB4764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DE622523-6F21-4D38-AADC-66C750391286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5019002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84974-4B5D-4708-9451-BD3FBFD603CB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1B3AE-22B1-428D-8C4E-1FDC007E4E3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19089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63BD6-49F5-48C0-8F1C-0B538169CEEA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69C75B-518B-48D9-851A-742C3E6DC7AD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010797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D4799-9476-4F15-BAE6-E0A2769C4C76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275B1-26B9-4734-87DE-67CA112B9E8C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23116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6739C8-5323-422F-9020-19A587C9620D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E0668BD6-2568-47BA-8714-4ADE8536CD28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4986674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F0968-5EB2-43E2-90FB-41F6E9BDFB3E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7706A-C349-4936-8EEC-A9D57C1BFD44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13360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A9397-3799-483A-8A2A-0A9FEC54B8B9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B1AF1-B7C6-4AA4-9D56-8D13D9574871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71867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6EB17D-BBAC-4036-8448-679ACCA401BC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BCEA9E-62A6-483F-AAA1-9B789B1A3C80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1853758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04C8A-4D46-40D9-82CE-3E01760206B6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9BF58-40C8-4BBC-A498-869FA90FBF3F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21715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D6211-2DFB-4CF6-9293-09D68DDF9AB8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C4123-624C-4B4E-AA2E-CF596B359265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459688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13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77A42-E0AD-49CE-9DAE-803C3E70E49D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E22E6E9A-2D52-43FA-B8A2-2C08B71DCC43}" type="slidenum">
              <a:rPr lang="ru-RU" altLang="en-US"/>
              <a:pPr/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3772533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  <a:endParaRPr lang="en-US" alt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  <a:endParaRPr lang="en-US" alt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4F57A49-CC85-45C8-B4E5-A97CE1F77DD0}" type="datetimeFigureOut">
              <a:rPr lang="ru-RU"/>
              <a:pPr>
                <a:defRPr/>
              </a:pPr>
              <a:t>26.04.2018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6CA1D5F6-CDDD-40D0-AD23-135A7DB7EA33}" type="slidenum">
              <a:rPr lang="ru-RU" altLang="en-US"/>
              <a:pPr/>
              <a:t>‹#›</a:t>
            </a:fld>
            <a:endParaRPr lang="ru-RU" altLang="en-US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799" r:id="rId2"/>
    <p:sldLayoutId id="2147483808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9" r:id="rId9"/>
    <p:sldLayoutId id="2147483805" r:id="rId10"/>
    <p:sldLayoutId id="21474838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642918"/>
            <a:ext cx="6929486" cy="501675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Дорогие ребята!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Сотрудники </a:t>
            </a:r>
            <a:r>
              <a:rPr lang="ru-RU" sz="40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Городского центра гражданской защиты </a:t>
            </a:r>
            <a:r>
              <a:rPr lang="ru-RU" sz="4000" b="1" cap="all" dirty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напоминают вам о правилах безопасности на весеннем льду.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8" y="35718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Весной многие водоёмы покрытые  льдом, начинают таять раньше других, поэтому нужно быть крайне осторожными</a:t>
            </a:r>
            <a:endParaRPr lang="ru-RU" sz="2800" dirty="0"/>
          </a:p>
        </p:txBody>
      </p:sp>
      <p:pic>
        <p:nvPicPr>
          <p:cNvPr id="14339" name="Содержимое 3" descr="p10500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500188"/>
            <a:ext cx="8064500" cy="5214937"/>
          </a:xfr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Documents and Settings\Администратор\Local Settings\Temporary Internet Files\Content.Word\led_1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5813" y="142875"/>
            <a:ext cx="7643812" cy="4786313"/>
          </a:xfr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28625" y="4919663"/>
            <a:ext cx="835818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en-US" sz="2400" b="1">
                <a:latin typeface="Constantia" panose="02030602050306030303" pitchFamily="18" charset="0"/>
              </a:rPr>
              <a:t>В устьях рек и притоках прочность льда ослаблена. Лед непрочен в местах быстрого течения, бьющих ключей и стоковых вод, а также в районе произрастания водной растительности, вблизи деревьев, кустов и камыша.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неизвестное фото 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055688"/>
            <a:ext cx="3357562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3786188"/>
            <a:ext cx="5929313" cy="2786062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en-US" sz="3200" b="1" smtClean="0">
                <a:solidFill>
                  <a:srgbClr val="0000FF"/>
                </a:solidFill>
              </a:rPr>
              <a:t>Не ходи один по льду.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en-US" sz="3200" b="1" smtClean="0">
                <a:solidFill>
                  <a:srgbClr val="0000FF"/>
                </a:solidFill>
              </a:rPr>
              <a:t>Можешь ты попасть в беду –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en-US" sz="3200" b="1" smtClean="0">
                <a:solidFill>
                  <a:srgbClr val="0000FF"/>
                </a:solidFill>
              </a:rPr>
              <a:t>В лунку или в полынью,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en-US" sz="3200" b="1" smtClean="0">
                <a:solidFill>
                  <a:srgbClr val="0000FF"/>
                </a:solidFill>
              </a:rPr>
              <a:t>И загубишь жизнь свою.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en-US" smtClean="0"/>
          </a:p>
        </p:txBody>
      </p:sp>
      <p:pic>
        <p:nvPicPr>
          <p:cNvPr id="6" name="Рисунок 5" descr="C:\Documents and Settings\Администратор\Local Settings\Temporary Internet Files\Content.Word\Копия l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071563"/>
            <a:ext cx="38576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C:\Documents and Settings\Администратор\Local Settings\Temporary Internet Files\Content.Word\Копия l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429125"/>
            <a:ext cx="2709863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23850" y="5300663"/>
            <a:ext cx="828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dirty="0">
                <a:solidFill>
                  <a:srgbClr val="0099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Весной лед не трещит -  проваливается внезапно!</a:t>
            </a:r>
            <a:endParaRPr lang="ru-RU" sz="3600" b="1" dirty="0">
              <a:solidFill>
                <a:srgbClr val="0099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17411" name="Picture 5" descr="untitledкенг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28688"/>
            <a:ext cx="2601913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http://sktufar.ru/wp-content/uploads/2012/04/9463_360_36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813" y="1000125"/>
            <a:ext cx="4572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C:\Documents and Settings\komp-24\Рабочий стол\0004-003-Led-tolko-skolzk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2000250"/>
            <a:ext cx="47863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1000125" y="714375"/>
            <a:ext cx="65722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000">
                <a:solidFill>
                  <a:schemeClr val="accent1"/>
                </a:solidFill>
              </a:rPr>
              <a:t>Недопустимо кататься на льдинах! Льдина в любой момент может разрушиться, а ледяная вода, весеннее быстрое течение и другие льдины не оставят шанса на спасение.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1143000" y="5572125"/>
            <a:ext cx="721518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b="1" i="1">
                <a:solidFill>
                  <a:srgbClr val="FF0000"/>
                </a:solidFill>
              </a:rPr>
              <a:t>При температуре 2-3°С может стать смертельным пребывание более 15 минут. При температуре от 0 до -2°С летальный исход наступает после пяти-восьми минут.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071563"/>
            <a:ext cx="8572500" cy="5286375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en-US" sz="2800" b="1" i="1" smtClean="0">
                <a:solidFill>
                  <a:srgbClr val="7030A0"/>
                </a:solidFill>
              </a:rPr>
              <a:t>Что делать, если вы уже провалились 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en-US" sz="2800" b="1" i="1" smtClean="0">
                <a:solidFill>
                  <a:srgbClr val="7030A0"/>
                </a:solidFill>
              </a:rPr>
              <a:t>в холодную воду?</a:t>
            </a:r>
            <a:r>
              <a:rPr lang="ru-RU" altLang="en-US" sz="2800" b="1" smtClean="0">
                <a:solidFill>
                  <a:srgbClr val="7030A0"/>
                </a:solidFill>
              </a:rPr>
              <a:t> </a:t>
            </a:r>
          </a:p>
          <a:p>
            <a:pPr algn="just" eaLnBrk="1" hangingPunct="1"/>
            <a:r>
              <a:rPr lang="ru-RU" altLang="en-US" sz="2400" b="1" smtClean="0"/>
              <a:t>Не паникуйте, не делайте резких движений, стабилизируйте дыхание. Раскиньте руки в стороны и постарайтесь зацепиться за кромку льда, придав телу горизонтальное положение по направлению течения.</a:t>
            </a:r>
          </a:p>
          <a:p>
            <a:pPr algn="just" eaLnBrk="1" hangingPunct="1"/>
            <a:r>
              <a:rPr lang="ru-RU" altLang="en-US" sz="2400" b="1" smtClean="0"/>
              <a:t>Попытайтесь осторожно налечь грудью на край льда и забросить одну, а потом другую ноги на лед. Если лед выдержал, перекатываясь, медленно ползите к берегу. Ползите в ту сторону, откуда пришли, ведь там лед уже проверен на прочность.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0"/>
            <a:ext cx="7572428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Если ты попал в беду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2"/>
          <p:cNvSpPr>
            <a:spLocks noGrp="1"/>
          </p:cNvSpPr>
          <p:nvPr>
            <p:ph idx="1"/>
          </p:nvPr>
        </p:nvSpPr>
        <p:spPr>
          <a:xfrm>
            <a:off x="428625" y="0"/>
            <a:ext cx="8229600" cy="4811713"/>
          </a:xfrm>
        </p:spPr>
        <p:txBody>
          <a:bodyPr/>
          <a:lstStyle/>
          <a:p>
            <a:pPr eaLnBrk="1" hangingPunct="1"/>
            <a:r>
              <a:rPr lang="ru-RU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Раскиньте руки в стороны и постарайтесь зацепиться за кромку льда, придав телу горизонтальное положение по направлению течения.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Попытайтесь осторожно налечь грудью на край льда и забросить одну, а потом и другую ноги на лед.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en-US" smtClean="0"/>
          </a:p>
        </p:txBody>
      </p:sp>
      <p:pic>
        <p:nvPicPr>
          <p:cNvPr id="20483" name="Picture 2" descr="C:\Documents and Settings\Admin\Рабочий стол\для презент. тонкий лед\111111111111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2786063"/>
            <a:ext cx="5572125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2800" b="1" i="1"/>
              <a:t>Помощь провалившемуся в полынью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79388" y="4652963"/>
            <a:ext cx="86423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Если нужно передвигаться по льду, ложитесь плашмя и медленно подползайте к провалившемуся, пока он не ухватится за протянутый ему предмет</a:t>
            </a:r>
            <a:endParaRPr lang="ru-RU" sz="2800">
              <a:solidFill>
                <a:srgbClr val="990099"/>
              </a:solidFill>
              <a:latin typeface="Arial" charset="0"/>
            </a:endParaRPr>
          </a:p>
        </p:txBody>
      </p:sp>
      <p:pic>
        <p:nvPicPr>
          <p:cNvPr id="21508" name="Picture 6" descr="25184_200512071638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836613"/>
            <a:ext cx="6192837" cy="380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323850" y="188913"/>
            <a:ext cx="8496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en-US" sz="2800" b="1" i="1"/>
              <a:t>Помощь провалившемуся в полынью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50825" y="5013325"/>
            <a:ext cx="86423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9900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Если не удается вытащить пострадавшего из воды с помощью протянутого предмета, но рядом есть помощники, организуйте живую цепь </a:t>
            </a:r>
          </a:p>
        </p:txBody>
      </p:sp>
      <p:pic>
        <p:nvPicPr>
          <p:cNvPr id="22532" name="Picture 6" descr="88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765175"/>
            <a:ext cx="4321175" cy="417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неизвестное фото 0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50" y="5072063"/>
            <a:ext cx="29273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1228" y="384473"/>
            <a:ext cx="7781554" cy="923330"/>
          </a:xfrm>
          <a:ln>
            <a:miter lim="800000"/>
            <a:headEnd/>
            <a:tailEnd/>
          </a:ln>
        </p:spPr>
        <p:txBody>
          <a:bodyPr wrap="none" lIns="9144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Если нужна твоя помощь</a:t>
            </a:r>
            <a:endParaRPr lang="ru-RU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8" y="1714500"/>
            <a:ext cx="8072437" cy="4525963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 smtClean="0"/>
              <a:t>Вооружитесь </a:t>
            </a:r>
            <a:r>
              <a:rPr lang="ru-RU" b="1" dirty="0"/>
              <a:t>любой длинной палкой, доской, шестом или веревкой. Можно связать воедино шарф, ремень или одежду.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/>
              <a:t>Следует ползком, широко расставляя при этом руки и ноги и толкая перед собой спасательные средства, осторожно двигаться по направлению к полынье.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/>
              <a:t>Остановитесь от находящегося в полынье человека в нескольких метрах, бросьте ему веревку, край одежды, подайте палку или шест. Осторожно вытащите пострадавшего на лед и вместе ползком выбирайтесь из опасной зоны.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b="1" dirty="0"/>
              <a:t>Ползите в ту сторону, откуда пришли.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0166" y="1214423"/>
            <a:ext cx="6929486" cy="415498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Правила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безопасного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поведения на льду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142852"/>
            <a:ext cx="7781554" cy="923330"/>
          </a:xfrm>
          <a:ln>
            <a:miter lim="800000"/>
            <a:headEnd/>
            <a:tailEnd/>
          </a:ln>
        </p:spPr>
        <p:txBody>
          <a:bodyPr wrap="none" lIns="9144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Если нужна твоя помощь</a:t>
            </a:r>
            <a:endParaRPr lang="ru-RU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5" y="1000125"/>
            <a:ext cx="8401050" cy="4829175"/>
          </a:xfrm>
        </p:spPr>
        <p:txBody>
          <a:bodyPr/>
          <a:lstStyle/>
          <a:p>
            <a:pPr eaLnBrk="1" hangingPunct="1"/>
            <a:r>
              <a:rPr lang="ru-RU" altLang="en-US" b="1" smtClean="0"/>
              <a:t>Позвоните в службу спасения.</a:t>
            </a:r>
          </a:p>
          <a:p>
            <a:pPr eaLnBrk="1" hangingPunct="1"/>
            <a:r>
              <a:rPr lang="ru-RU" altLang="en-US" b="1" smtClean="0"/>
              <a:t>Доставьте пострадавшего в теплое место. Окажите ему помощь:</a:t>
            </a:r>
          </a:p>
          <a:p>
            <a:pPr eaLnBrk="1" hangingPunct="1"/>
            <a:r>
              <a:rPr lang="ru-RU" altLang="en-US" b="1" smtClean="0"/>
              <a:t>Снимите с него мокрую одежду</a:t>
            </a:r>
          </a:p>
          <a:p>
            <a:pPr eaLnBrk="1" hangingPunct="1"/>
            <a:r>
              <a:rPr lang="ru-RU" altLang="en-US" b="1" smtClean="0"/>
              <a:t>Энергично разотрите его тело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en-US" b="1" smtClean="0"/>
              <a:t>    (до покраснения кожи)</a:t>
            </a:r>
          </a:p>
          <a:p>
            <a:pPr eaLnBrk="1" hangingPunct="1"/>
            <a:r>
              <a:rPr lang="ru-RU" altLang="en-US" b="1" smtClean="0"/>
              <a:t>Напоите пострадавшего горячим чаем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ru-RU" altLang="en-US" b="1" smtClean="0"/>
              <a:t>    (ни в коем случае нельзя давать пострадавшему алкоголь – это может привести к летальному исходу).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en-US" b="1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ru-RU" altLang="en-US" b="1" smtClean="0"/>
          </a:p>
          <a:p>
            <a:pPr eaLnBrk="1" hangingPunct="1"/>
            <a:endParaRPr lang="ru-RU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54675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100" b="1" i="1" dirty="0" smtClean="0"/>
              <a:t>Позвонить в Архангельскую областную службу спасения абонентам всех операторов мобильной и фиксированной связи, находящимся на территории Российской Федерации, можно по телефону  112, или  64-22-66 .</a:t>
            </a:r>
            <a:br>
              <a:rPr lang="ru-RU" sz="3100" b="1" i="1" dirty="0" smtClean="0"/>
            </a:br>
            <a:r>
              <a:rPr lang="ru-RU" sz="3100" b="1" i="1" dirty="0" smtClean="0"/>
              <a:t> </a:t>
            </a:r>
            <a:br>
              <a:rPr lang="ru-RU" sz="3100" b="1" i="1" dirty="0" smtClean="0"/>
            </a:br>
            <a:r>
              <a:rPr lang="ru-RU" sz="3100" b="1" i="1" dirty="0" smtClean="0">
                <a:solidFill>
                  <a:srgbClr val="FF0000"/>
                </a:solidFill>
              </a:rPr>
              <a:t>Городская служба спасения  –   420-112, 420-087,  </a:t>
            </a:r>
            <a:br>
              <a:rPr lang="ru-RU" sz="3100" b="1" i="1" dirty="0" smtClean="0">
                <a:solidFill>
                  <a:srgbClr val="FF0000"/>
                </a:solidFill>
              </a:rPr>
            </a:br>
            <a:r>
              <a:rPr lang="ru-RU" sz="3100" b="1" i="1" dirty="0" smtClean="0">
                <a:solidFill>
                  <a:srgbClr val="FF0000"/>
                </a:solidFill>
              </a:rPr>
              <a:t>8-911-67-70-112.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200" b="1" dirty="0" smtClean="0"/>
              <a:t>Сотрудники Городского центра гражданской защиты  информируют: </a:t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>согласно приказа </a:t>
            </a:r>
            <a:r>
              <a:rPr lang="ru-RU" sz="2200" b="1" dirty="0" err="1" smtClean="0"/>
              <a:t>МинКомСвязи</a:t>
            </a:r>
            <a:r>
              <a:rPr lang="ru-RU" sz="2200" b="1" dirty="0" smtClean="0"/>
              <a:t> РФ № 360 «Об изменении   порядка  набора телефонов экстренных и оперативных служб» - перед привычными «01», «02», «03», «04» теперь для звонка с мобильного телефона нужно набирать единицу – </a:t>
            </a:r>
            <a:r>
              <a:rPr lang="ru-RU" sz="2200" b="1" dirty="0" smtClean="0">
                <a:solidFill>
                  <a:srgbClr val="FF0000"/>
                </a:solidFill>
              </a:rPr>
              <a:t>«101», «102», «103», «104». 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/>
              <a:t>На территории МО «Город Архангельск» операторы мобильной связи: «Мегафон», «Теле 2», «</a:t>
            </a:r>
            <a:r>
              <a:rPr lang="ru-RU" sz="2200" b="1" dirty="0" err="1" smtClean="0"/>
              <a:t>Билайн</a:t>
            </a:r>
            <a:r>
              <a:rPr lang="ru-RU" sz="2200" b="1" dirty="0" smtClean="0"/>
              <a:t>», «МТС» перешли на новый порядок вызова оперативных служб. Вызов со стационарных телефонов пока остался прежним: «01», «02», «03», «04»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 smtClean="0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3"/>
          <p:cNvSpPr txBox="1">
            <a:spLocks noChangeArrowheads="1"/>
          </p:cNvSpPr>
          <p:nvPr/>
        </p:nvSpPr>
        <p:spPr bwMode="auto">
          <a:xfrm>
            <a:off x="1357313" y="857250"/>
            <a:ext cx="650081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2800" b="1">
                <a:solidFill>
                  <a:srgbClr val="C00000"/>
                </a:solidFill>
              </a:rPr>
              <a:t>Несмотря на все меры, принимаемые властями и службами, каждый человек сам отвечает за свою жизнь и безопасность на водных объектах.</a:t>
            </a:r>
          </a:p>
        </p:txBody>
      </p:sp>
      <p:sp>
        <p:nvSpPr>
          <p:cNvPr id="27654" name="TextBox 5"/>
          <p:cNvSpPr txBox="1">
            <a:spLocks noChangeArrowheads="1"/>
          </p:cNvSpPr>
          <p:nvPr/>
        </p:nvSpPr>
        <p:spPr bwMode="auto">
          <a:xfrm>
            <a:off x="214313" y="6000750"/>
            <a:ext cx="2143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en-US" sz="1000" b="1"/>
              <a:t>МКУ «Городской центр гражданской защиты» </a:t>
            </a:r>
          </a:p>
          <a:p>
            <a:pPr algn="ctr" eaLnBrk="1" hangingPunct="1"/>
            <a:r>
              <a:rPr lang="ru-RU" altLang="en-US" sz="1000" b="1"/>
              <a:t>Мухорин Дмитрий Анатольевич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42976" y="3143248"/>
            <a:ext cx="6643734" cy="25545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8000" dirty="0">
                <a:solidFill>
                  <a:schemeClr val="accent2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75" y="1500188"/>
            <a:ext cx="5143500" cy="5357812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   </a:t>
            </a:r>
            <a:r>
              <a:rPr lang="ru-RU" sz="3100" b="1" dirty="0" smtClean="0">
                <a:solidFill>
                  <a:srgbClr val="7030A0"/>
                </a:solidFill>
              </a:rPr>
              <a:t>Под </a:t>
            </a:r>
            <a:r>
              <a:rPr lang="ru-RU" sz="3100" b="1" dirty="0">
                <a:solidFill>
                  <a:srgbClr val="7030A0"/>
                </a:solidFill>
              </a:rPr>
              <a:t>весенними лучами солнца лед на водоемах становиться рыхлым и непрочным. </a:t>
            </a:r>
            <a:r>
              <a:rPr lang="ru-RU" sz="3100" b="1" dirty="0" smtClean="0">
                <a:solidFill>
                  <a:srgbClr val="7030A0"/>
                </a:solidFill>
              </a:rPr>
              <a:t/>
            </a:r>
            <a:br>
              <a:rPr lang="ru-RU" sz="3100" b="1" dirty="0" smtClean="0">
                <a:solidFill>
                  <a:srgbClr val="7030A0"/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</a:rPr>
              <a:t>   В </a:t>
            </a:r>
            <a:r>
              <a:rPr lang="ru-RU" sz="3100" b="1" dirty="0">
                <a:solidFill>
                  <a:srgbClr val="7030A0"/>
                </a:solidFill>
              </a:rPr>
              <a:t>это время выходить  на его поверхность крайне опасно. Однако каждый год многие </a:t>
            </a:r>
            <a:r>
              <a:rPr lang="ru-RU" sz="3100" b="1" dirty="0" smtClean="0">
                <a:solidFill>
                  <a:srgbClr val="7030A0"/>
                </a:solidFill>
              </a:rPr>
              <a:t>люди </a:t>
            </a:r>
            <a:r>
              <a:rPr lang="ru-RU" sz="3100" b="1" dirty="0">
                <a:solidFill>
                  <a:srgbClr val="7030A0"/>
                </a:solidFill>
              </a:rPr>
              <a:t>пренебрегают мерами предосторожности и выходят на тонкий лед, тем самым подвергают себя опасности.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" name="Picture 17" descr="неизвестное фото 00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857375"/>
            <a:ext cx="2963863" cy="3714750"/>
          </a:xfrm>
        </p:spPr>
      </p:pic>
      <p:sp>
        <p:nvSpPr>
          <p:cNvPr id="5" name="Прямоугольник 4"/>
          <p:cNvSpPr/>
          <p:nvPr/>
        </p:nvSpPr>
        <p:spPr>
          <a:xfrm>
            <a:off x="1285852" y="571480"/>
            <a:ext cx="670036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Безопасность на льду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42938" y="28575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en-US" sz="2000" b="1" smtClean="0">
                <a:solidFill>
                  <a:srgbClr val="C00000"/>
                </a:solidFill>
              </a:rPr>
              <a:t>Сотрудники Городского центра гражданской защиты выставляют знаки безопасности зимой в наиболее опасных местах, а в осеннее и весеннее время – на время запрета выхода на лед, вводимого мэром города Архангельска.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8625" y="1500188"/>
            <a:ext cx="4214813" cy="4643437"/>
          </a:xfr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 b="1563"/>
          <a:stretch>
            <a:fillRect/>
          </a:stretch>
        </p:blipFill>
        <p:spPr bwMode="auto">
          <a:xfrm>
            <a:off x="4708525" y="1500188"/>
            <a:ext cx="4283075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507412" cy="5257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ru-RU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en-US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ru-RU" altLang="en-US" b="1" smtClean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en-US" b="1" smtClean="0">
                <a:solidFill>
                  <a:schemeClr val="accent1"/>
                </a:solidFill>
              </a:rPr>
              <a:t>Помните! Быстрое оказание помощи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en-US" b="1" smtClean="0">
                <a:solidFill>
                  <a:schemeClr val="accent1"/>
                </a:solidFill>
              </a:rPr>
              <a:t>попавшим в беду возможно только в зоне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ru-RU" altLang="en-US" b="1" smtClean="0">
                <a:solidFill>
                  <a:schemeClr val="accent1"/>
                </a:solidFill>
              </a:rPr>
              <a:t>разрешённого перехода!</a:t>
            </a:r>
          </a:p>
        </p:txBody>
      </p:sp>
      <p:pic>
        <p:nvPicPr>
          <p:cNvPr id="10244" name="Picture 4" descr="Копия img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0350"/>
            <a:ext cx="6388100" cy="4097338"/>
          </a:xfrm>
          <a:prstGeom prst="rect">
            <a:avLst/>
          </a:prstGeom>
          <a:noFill/>
          <a:ln w="25400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475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00240"/>
          </a:xfrm>
          <a:ln>
            <a:solidFill>
              <a:schemeClr val="tx2">
                <a:lumMod val="10000"/>
                <a:lumOff val="90000"/>
              </a:schemeClr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ru-RU" sz="2800" b="1" dirty="0" smtClean="0">
                <a:solidFill>
                  <a:srgbClr val="CC33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Многие горожане проживают на островных территориях, для переправы через судовой (в нашем городе осуществляется круглогодичное судоходство) действует 9 пешеходных и 2 транспортные переправы, на которых расположены спасательные посты, укомплектованные средствами спасения.</a:t>
            </a:r>
            <a:endParaRPr lang="ru-RU" sz="2800" b="1" dirty="0">
              <a:solidFill>
                <a:srgbClr val="CC33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0"/>
            <a:ext cx="4714875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 descr="J:\Мухорин\осень-зима\осень-зима 2013-2014\переправы\фото проверки переправ\14 лз-МЛП\проверка 24.12.13\P10506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2000250"/>
            <a:ext cx="4524375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285750" y="285750"/>
            <a:ext cx="8229600" cy="45720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нужно знать!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ru-RU" alt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Безопасным для человека считается лед толщиною не менее 10 сантиметров в пресной воде и 15 сантиметров в соленой.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ru-RU" altLang="en-US" sz="400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2" descr="C:\Documents and Settings\Admin\Рабочий стол\i_0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3714750"/>
            <a:ext cx="3000375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C:\Documents and Settings\Admin\Рабочий стол\для презент. тонкий лед\416815_DETA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00500"/>
            <a:ext cx="32385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2071701"/>
          </a:xfrm>
          <a:ln>
            <a:miter lim="800000"/>
            <a:headEnd/>
            <a:tailEnd/>
          </a:ln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Если температура воздуха выше 0 градусов держится более трех дней, то прочность льда снижается на 25%.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12291" name="Picture 2" descr="C:\Documents and Settings\Admin\Рабочий стол\для презент. тонкий лед\Копия 1287453_400_300_sour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8" y="2143125"/>
            <a:ext cx="7215187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altLang="en-US" smtClean="0"/>
              <a:t>Запомните!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50" y="1143000"/>
            <a:ext cx="4040188" cy="1071563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1200" dirty="0" smtClean="0"/>
              <a:t>Тонкий лёд всегда молочно- белого или  желтоватого цвета! </a:t>
            </a:r>
            <a:endParaRPr lang="ru-RU" sz="1600" dirty="0"/>
          </a:p>
        </p:txBody>
      </p:sp>
      <p:pic>
        <p:nvPicPr>
          <p:cNvPr id="13316" name="Содержимое 7" descr="176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276475"/>
            <a:ext cx="4284663" cy="4321175"/>
          </a:xfrm>
        </p:spPr>
      </p:pic>
      <p:sp>
        <p:nvSpPr>
          <p:cNvPr id="13317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196975"/>
            <a:ext cx="4572000" cy="1338263"/>
          </a:xfrm>
        </p:spPr>
        <p:txBody>
          <a:bodyPr/>
          <a:lstStyle/>
          <a:p>
            <a:pPr eaLnBrk="1" hangingPunct="1"/>
            <a:endParaRPr lang="ru-RU" altLang="en-US" sz="2800" smtClean="0"/>
          </a:p>
          <a:p>
            <a:pPr eaLnBrk="1" hangingPunct="1"/>
            <a:r>
              <a:rPr lang="ru-RU" altLang="en-US" sz="2800" smtClean="0"/>
              <a:t>А прочный лёд  синеватого или зеленоватого оттенка</a:t>
            </a:r>
          </a:p>
          <a:p>
            <a:pPr eaLnBrk="1" hangingPunct="1"/>
            <a:endParaRPr lang="ru-RU" altLang="en-US" sz="1800" smtClean="0"/>
          </a:p>
        </p:txBody>
      </p:sp>
      <p:pic>
        <p:nvPicPr>
          <p:cNvPr id="13318" name="Содержимое 6" descr="0D9CBB26C84174962B3579AA2029657B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2276475"/>
            <a:ext cx="4500562" cy="4321175"/>
          </a:xfrm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320</TotalTime>
  <Words>700</Words>
  <Application>Microsoft Office PowerPoint</Application>
  <PresentationFormat>Экран (4:3)</PresentationFormat>
  <Paragraphs>68</Paragraphs>
  <Slides>23</Slides>
  <Notes>3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  <vt:variant>
        <vt:lpstr>Произвольные показы</vt:lpstr>
      </vt:variant>
      <vt:variant>
        <vt:i4>1</vt:i4>
      </vt:variant>
    </vt:vector>
  </HeadingPairs>
  <TitlesOfParts>
    <vt:vector size="31" baseType="lpstr">
      <vt:lpstr>Arial</vt:lpstr>
      <vt:lpstr>Calibri</vt:lpstr>
      <vt:lpstr>Constantia</vt:lpstr>
      <vt:lpstr>Wingdings 2</vt:lpstr>
      <vt:lpstr>Wingdings</vt:lpstr>
      <vt:lpstr>Times New Roman</vt:lpstr>
      <vt:lpstr>Поток</vt:lpstr>
      <vt:lpstr>Презентация PowerPoint</vt:lpstr>
      <vt:lpstr>Презентация PowerPoint</vt:lpstr>
      <vt:lpstr>    Под весенними лучами солнца лед на водоемах становиться рыхлым и непрочным.     В это время выходить  на его поверхность крайне опасно. Однако каждый год многие люди пренебрегают мерами предосторожности и выходят на тонкий лед, тем самым подвергают себя опасности. </vt:lpstr>
      <vt:lpstr>Сотрудники Городского центра гражданской защиты выставляют знаки безопасности зимой в наиболее опасных местах, а в осеннее и весеннее время – на время запрета выхода на лед, вводимого мэром города Архангельска.</vt:lpstr>
      <vt:lpstr>Презентация PowerPoint</vt:lpstr>
      <vt:lpstr>Многие горожане проживают на островных территориях, для переправы через судовой (в нашем городе осуществляется круглогодичное судоходство) действует 9 пешеходных и 2 транспортные переправы, на которых расположены спасательные посты, укомплектованные средствами спасения.</vt:lpstr>
      <vt:lpstr>Презентация PowerPoint</vt:lpstr>
      <vt:lpstr>Если температура воздуха выше 0 градусов держится более трех дней, то прочность льда снижается на 25%. </vt:lpstr>
      <vt:lpstr>Запомните!</vt:lpstr>
      <vt:lpstr>Весной многие водоёмы покрытые  льдом, начинают таять раньше других, поэтому нужно быть крайне осторожными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нужна твоя помощь</vt:lpstr>
      <vt:lpstr>Если нужна твоя помощь</vt:lpstr>
      <vt:lpstr>Позвонить в Архангельскую областную службу спасения абонентам всех операторов мобильной и фиксированной связи, находящимся на территории Российской Федерации, можно по телефону  112, или  64-22-66 .   Городская служба спасения  –   420-112, 420-087,   8-911-67-70-112.    </vt:lpstr>
      <vt:lpstr>      Сотрудники Городского центра гражданской защиты  информируют:   согласно приказа МинКомСвязи РФ № 360 «Об изменении   порядка  набора телефонов экстренных и оперативных служб» - перед привычными «01», «02», «03», «04» теперь для звонка с мобильного телефона нужно набирать единицу – «101», «102», «103», «104».  На территории МО «Город Архангельск» операторы мобильной связи: «Мегафон», «Теле 2», «Билайн», «МТС» перешли на новый порядок вызова оперативных служб. Вызов со стационарных телефонов пока остался прежним: «01», «02», «03», «04»     </vt:lpstr>
      <vt:lpstr>Презентация PowerPoint</vt:lpstr>
      <vt:lpstr>Произвольный показ 1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ИНСТРУКТАЖ  ПО БЕЗОПАСНОМУ ПОВЕДЕНИЮ  В ВЕСЕННЕ-ЛЕТНИЙ ПЕРИОД  НА ВОДНЫХ ОБЪЕКТАХ</dc:title>
  <dc:creator>FuckYouBill</dc:creator>
  <cp:lastModifiedBy>Alexei</cp:lastModifiedBy>
  <cp:revision>38</cp:revision>
  <dcterms:created xsi:type="dcterms:W3CDTF">2011-03-27T06:33:01Z</dcterms:created>
  <dcterms:modified xsi:type="dcterms:W3CDTF">2018-04-26T19:13:56Z</dcterms:modified>
</cp:coreProperties>
</file>