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6"/>
  </p:notesMasterIdLst>
  <p:sldIdLst>
    <p:sldId id="268" r:id="rId2"/>
    <p:sldId id="260" r:id="rId3"/>
    <p:sldId id="259" r:id="rId4"/>
    <p:sldId id="269" r:id="rId5"/>
    <p:sldId id="270" r:id="rId6"/>
    <p:sldId id="263" r:id="rId7"/>
    <p:sldId id="264" r:id="rId8"/>
    <p:sldId id="257" r:id="rId9"/>
    <p:sldId id="266" r:id="rId10"/>
    <p:sldId id="272" r:id="rId11"/>
    <p:sldId id="271" r:id="rId12"/>
    <p:sldId id="262" r:id="rId13"/>
    <p:sldId id="267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DB4D-1231-4D13-90F1-7E2A48415CA0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4C744-03AD-4B00-9EC9-D9DCA5A47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23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C744-03AD-4B00-9EC9-D9DCA5A4735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7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8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0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3862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7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241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44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4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7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8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0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0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7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9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8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FA0D-00BE-4E0B-966D-A9BAB502654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3248054-968E-461A-AF53-09B35BE06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5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61554"/>
            <a:ext cx="7375583" cy="2159726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latin typeface="Gabriola" panose="04040605051002020D02" pitchFamily="82" charset="0"/>
              </a:rPr>
              <a:t>Родионов</a:t>
            </a:r>
            <a:br>
              <a:rPr lang="ru-RU" sz="7200" b="1" dirty="0">
                <a:latin typeface="Gabriola" panose="04040605051002020D02" pitchFamily="82" charset="0"/>
              </a:rPr>
            </a:br>
            <a:r>
              <a:rPr lang="ru-RU" sz="7200" b="1" dirty="0">
                <a:latin typeface="Gabriola" panose="04040605051002020D02" pitchFamily="82" charset="0"/>
              </a:rPr>
              <a:t>Михаил </a:t>
            </a:r>
            <a:r>
              <a:rPr lang="ru-RU" sz="7200" b="1" dirty="0" smtClean="0">
                <a:latin typeface="Gabriola" panose="04040605051002020D02" pitchFamily="82" charset="0"/>
              </a:rPr>
              <a:t>Егорович</a:t>
            </a:r>
            <a:endParaRPr lang="ru-RU" sz="7200" b="1" dirty="0">
              <a:latin typeface="Gabriola" panose="04040605051002020D02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847703"/>
            <a:ext cx="7375583" cy="23774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Gabriola" panose="04040605051002020D02" pitchFamily="82" charset="0"/>
              </a:rPr>
              <a:t>(27.10.1915 – ноябрь 1941)</a:t>
            </a:r>
          </a:p>
          <a:p>
            <a:pPr marL="0" indent="0" algn="ctr">
              <a:buNone/>
            </a:pPr>
            <a:endParaRPr lang="ru-RU" sz="3600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участник Великой Отечественной войны,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Герой Советского Союза</a:t>
            </a:r>
            <a:endParaRPr lang="ru-RU" sz="3600" dirty="0" smtClean="0">
              <a:latin typeface="Gabriola" panose="04040605051002020D02" pitchFamily="82" charset="0"/>
            </a:endParaRPr>
          </a:p>
          <a:p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49" y="330926"/>
            <a:ext cx="3988525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61257"/>
            <a:ext cx="8911687" cy="74893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Gabriola" panose="04040605051002020D02" pitchFamily="82" charset="0"/>
              </a:rPr>
              <a:t>Мероприятия по увековечению памяти</a:t>
            </a:r>
            <a:r>
              <a:rPr lang="ru-RU" sz="4000" b="1" dirty="0" smtClean="0">
                <a:latin typeface="Gabriola" panose="04040605051002020D02" pitchFamily="82" charset="0"/>
              </a:rPr>
              <a:t>: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795" y="1140823"/>
            <a:ext cx="6723016" cy="557348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 smtClean="0">
                <a:latin typeface="Gabriola" panose="04040605051002020D02" pitchFamily="82" charset="0"/>
              </a:rPr>
              <a:t> </a:t>
            </a:r>
            <a:r>
              <a:rPr lang="ru-RU" sz="2400" dirty="0" smtClean="0">
                <a:latin typeface="Gabriola" panose="04040605051002020D02" pitchFamily="82" charset="0"/>
              </a:rPr>
              <a:t>Именем М.Е.Родионова </a:t>
            </a:r>
            <a:r>
              <a:rPr lang="ru-RU" sz="2400" dirty="0">
                <a:latin typeface="Gabriola" panose="04040605051002020D02" pitchFamily="82" charset="0"/>
              </a:rPr>
              <a:t>названы улицы в Архангельске, пос. Сосновый, на родине Героя: в деревне Милютино, с. Порецкое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28 </a:t>
            </a:r>
            <a:r>
              <a:rPr lang="ru-RU" sz="2400" dirty="0">
                <a:latin typeface="Gabriola" panose="04040605051002020D02" pitchFamily="82" charset="0"/>
              </a:rPr>
              <a:t>апреля 2005 года Его имя присвоили Архангельской школе № 59.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Установлены </a:t>
            </a:r>
            <a:r>
              <a:rPr lang="ru-RU" sz="2400" dirty="0">
                <a:latin typeface="Gabriola" panose="04040605051002020D02" pitchFamily="82" charset="0"/>
              </a:rPr>
              <a:t>8 стел о Героях Советского Союза на Площади Победы в </a:t>
            </a:r>
            <a:r>
              <a:rPr lang="ru-RU" sz="2400" dirty="0" err="1">
                <a:latin typeface="Gabriola" panose="04040605051002020D02" pitchFamily="82" charset="0"/>
              </a:rPr>
              <a:t>с.Порецкое</a:t>
            </a:r>
            <a:r>
              <a:rPr lang="ru-RU" sz="2400" dirty="0">
                <a:latin typeface="Gabriola" panose="04040605051002020D02" pitchFamily="82" charset="0"/>
              </a:rPr>
              <a:t>.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Имеется </a:t>
            </a:r>
            <a:r>
              <a:rPr lang="ru-RU" sz="2400" dirty="0">
                <a:latin typeface="Gabriola" panose="04040605051002020D02" pitchFamily="82" charset="0"/>
              </a:rPr>
              <a:t>памятник на братской могиле.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Его </a:t>
            </a:r>
            <a:r>
              <a:rPr lang="ru-RU" sz="2400" dirty="0">
                <a:latin typeface="Gabriola" panose="04040605051002020D02" pitchFamily="82" charset="0"/>
              </a:rPr>
              <a:t>имя вписано в Мемориал «Карельский фронт 1941-1944» – фамилии Героев Советского Союза и Полных Кавалеров ордена Славы Карельского фронта – город ПЕТРОЗАВОДСК – улица Энгельса в районе дома № 5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М</a:t>
            </a:r>
            <a:r>
              <a:rPr lang="ru-RU" sz="2400" dirty="0">
                <a:latin typeface="Gabriola" panose="04040605051002020D02" pitchFamily="82" charset="0"/>
              </a:rPr>
              <a:t>. Е. Родионов был навечно зачислен в списки своей части.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В </a:t>
            </a:r>
            <a:r>
              <a:rPr lang="ru-RU" sz="2400" dirty="0">
                <a:latin typeface="Gabriola" panose="04040605051002020D02" pitchFamily="82" charset="0"/>
              </a:rPr>
              <a:t>районном музее представлена экспозиция портретов 8 Героев Советского Союза, уроженцев Порецкого района</a:t>
            </a:r>
          </a:p>
          <a:p>
            <a:pPr algn="just"/>
            <a:r>
              <a:rPr lang="ru-RU" sz="2400" dirty="0" smtClean="0">
                <a:latin typeface="Gabriola" panose="04040605051002020D02" pitchFamily="82" charset="0"/>
              </a:rPr>
              <a:t>В </a:t>
            </a:r>
            <a:r>
              <a:rPr lang="ru-RU" sz="2400" dirty="0">
                <a:latin typeface="Gabriola" panose="04040605051002020D02" pitchFamily="82" charset="0"/>
              </a:rPr>
              <a:t>школах, библиотеках, музеях проходят уроки мужества «Наши земляки – Герои Советского Союза</a:t>
            </a:r>
            <a:r>
              <a:rPr lang="ru-RU" sz="2400" dirty="0" smtClean="0">
                <a:latin typeface="Gabriola" panose="04040605051002020D02" pitchFamily="82" charset="0"/>
              </a:rPr>
              <a:t>»</a:t>
            </a:r>
            <a:endParaRPr lang="ru-RU" sz="24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89" y="1140823"/>
            <a:ext cx="3501434" cy="256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89" y="3831772"/>
            <a:ext cx="3501434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14" y="200297"/>
            <a:ext cx="9762898" cy="20029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latin typeface="Gabriola" panose="04040605051002020D02" pitchFamily="82" charset="0"/>
              </a:rPr>
              <a:t>Мемориал «Карельский фронт 1941-1944» – фамилии Героев Советского Союза и Полных Кавалеров ордена Славы Карельского фронта – город ПЕТРОЗАВОДСК – улица Энгельса в районе дома № 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37" y="1884180"/>
            <a:ext cx="6094866" cy="4526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1884180"/>
            <a:ext cx="3491592" cy="2147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4190386"/>
            <a:ext cx="3492136" cy="22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99" y="3309257"/>
            <a:ext cx="4438561" cy="3332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06880" y="194864"/>
            <a:ext cx="97797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600" dirty="0" smtClean="0">
                <a:solidFill>
                  <a:prstClr val="black"/>
                </a:solidFill>
                <a:latin typeface="Gabriola" panose="04040605051002020D02" pitchFamily="82" charset="0"/>
                <a:ea typeface="+mj-ea"/>
                <a:cs typeface="+mj-cs"/>
              </a:rPr>
              <a:t>1 </a:t>
            </a:r>
            <a:r>
              <a:rPr lang="ru-RU" sz="3600" dirty="0" smtClean="0">
                <a:solidFill>
                  <a:prstClr val="black"/>
                </a:solidFill>
                <a:latin typeface="Gabriola" panose="04040605051002020D02" pitchFamily="82" charset="0"/>
                <a:ea typeface="+mj-ea"/>
                <a:cs typeface="+mj-cs"/>
              </a:rPr>
              <a:t>сентября 1968 года были открыты аллеи: одна посвящена М.Е. Родионову, другая- ученикам, которые учились в нашей школе и погибли в боях за Родину.</a:t>
            </a:r>
          </a:p>
          <a:p>
            <a:pPr indent="457200" algn="just"/>
            <a:r>
              <a:rPr lang="ru-RU" sz="3600" dirty="0" smtClean="0">
                <a:solidFill>
                  <a:prstClr val="black"/>
                </a:solidFill>
                <a:latin typeface="Gabriola" panose="04040605051002020D02" pitchFamily="82" charset="0"/>
                <a:ea typeface="+mj-ea"/>
                <a:cs typeface="+mj-cs"/>
              </a:rPr>
              <a:t>26 августа 1970 года пионерской дружине  школы № 59 присвоено имя Героя Советского Союза М.Е. Родионова.</a:t>
            </a:r>
            <a:endParaRPr lang="ru-RU" sz="3600" dirty="0"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103" y="3309257"/>
            <a:ext cx="4676503" cy="33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9" y="547732"/>
            <a:ext cx="2987981" cy="5016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75870" y="547731"/>
            <a:ext cx="28573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latin typeface="Gabriola" panose="04040605051002020D02" pitchFamily="82" charset="0"/>
              </a:rPr>
              <a:t>28 апреля 2005 </a:t>
            </a:r>
            <a:r>
              <a:rPr lang="ru-RU" sz="2000" dirty="0">
                <a:latin typeface="Gabriola" panose="04040605051002020D02" pitchFamily="82" charset="0"/>
              </a:rPr>
              <a:t>года на сессии Городского Совета города Архангельска школе № 59 присвоено имя </a:t>
            </a:r>
            <a:r>
              <a:rPr lang="ru-RU" sz="2000" b="1" dirty="0">
                <a:latin typeface="Gabriola" panose="04040605051002020D02" pitchFamily="82" charset="0"/>
              </a:rPr>
              <a:t>героя Советского Союза М.Е. Родионова</a:t>
            </a:r>
            <a:r>
              <a:rPr lang="ru-RU" sz="2000" dirty="0">
                <a:latin typeface="Gabriola" panose="04040605051002020D02" pitchFamily="82" charset="0"/>
              </a:rPr>
              <a:t>. </a:t>
            </a:r>
            <a:endParaRPr lang="ru-RU" sz="2000" dirty="0" smtClean="0">
              <a:latin typeface="Gabriola" panose="04040605051002020D02" pitchFamily="82" charset="0"/>
            </a:endParaRPr>
          </a:p>
          <a:p>
            <a:pPr algn="ctr"/>
            <a:r>
              <a:rPr lang="ru-RU" sz="2000" u="sng" dirty="0" smtClean="0">
                <a:latin typeface="Gabriola" panose="04040605051002020D02" pitchFamily="82" charset="0"/>
              </a:rPr>
              <a:t>9 </a:t>
            </a:r>
            <a:r>
              <a:rPr lang="ru-RU" sz="2000" u="sng" dirty="0">
                <a:latin typeface="Gabriola" panose="04040605051002020D02" pitchFamily="82" charset="0"/>
              </a:rPr>
              <a:t>мая 2005</a:t>
            </a:r>
            <a:r>
              <a:rPr lang="ru-RU" sz="2000" dirty="0">
                <a:latin typeface="Gabriola" panose="04040605051002020D02" pitchFamily="82" charset="0"/>
              </a:rPr>
              <a:t> года на здании школы была открыта мемориальная доска</a:t>
            </a:r>
            <a:r>
              <a:rPr lang="ru-RU" sz="2000" dirty="0" smtClean="0">
                <a:latin typeface="Gabriola" panose="04040605051002020D02" pitchFamily="82" charset="0"/>
              </a:rPr>
              <a:t>.</a:t>
            </a:r>
          </a:p>
          <a:p>
            <a:pPr algn="ctr"/>
            <a:r>
              <a:rPr lang="ru-RU" sz="2000" u="sng" dirty="0" smtClean="0">
                <a:latin typeface="Gabriola" panose="04040605051002020D02" pitchFamily="82" charset="0"/>
              </a:rPr>
              <a:t>В 202</a:t>
            </a:r>
            <a:r>
              <a:rPr lang="ru-RU" sz="2000" dirty="0" smtClean="0">
                <a:latin typeface="Gabriola" panose="04040605051002020D02" pitchFamily="82" charset="0"/>
              </a:rPr>
              <a:t>3 году ученики, родители, выпускники </a:t>
            </a:r>
            <a:r>
              <a:rPr lang="ru-RU" sz="2000" dirty="0">
                <a:latin typeface="Gabriola" panose="04040605051002020D02" pitchFamily="82" charset="0"/>
              </a:rPr>
              <a:t>прошлых лет, </a:t>
            </a:r>
            <a:r>
              <a:rPr lang="ru-RU" sz="2000" dirty="0" smtClean="0">
                <a:latin typeface="Gabriola" panose="04040605051002020D02" pitchFamily="82" charset="0"/>
              </a:rPr>
              <a:t>сотрудники школы</a:t>
            </a:r>
            <a:r>
              <a:rPr lang="ru-RU" sz="2000" dirty="0">
                <a:latin typeface="Gabriola" panose="04040605051002020D02" pitchFamily="82" charset="0"/>
              </a:rPr>
              <a:t>, </a:t>
            </a:r>
            <a:r>
              <a:rPr lang="ru-RU" sz="2000" dirty="0" smtClean="0">
                <a:latin typeface="Gabriola" panose="04040605051002020D02" pitchFamily="82" charset="0"/>
              </a:rPr>
              <a:t>жители поселка, предприниматели приняли участие в народном сборе средств на масштабный стрит-арт «Родионов Михаил Егорович»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5" y="547732"/>
            <a:ext cx="3100252" cy="5016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07" y="5098172"/>
            <a:ext cx="3560885" cy="1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9247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Когда </a:t>
            </a: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же в полях отгрохочет война.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Промчатся суровые грозы,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На сопке расправится снова сосна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И листья распустят березы.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Придем мы к той сопке и свяжем букет,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Где буйные вырастут травы,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Поставим из бронзы на тысячи лет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Незыблемый памятник славы.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Пусть знают потомки, как жил человек,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Как дрался он, силы утроив.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И будет прославлено в песнях навек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Гвардейское племя героев!</a:t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                                                                              (Л</a:t>
            </a: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8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Чернышев о М.Е. Родионове)</a:t>
            </a:r>
            <a:endParaRPr lang="ru-RU" sz="28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79" y="296091"/>
            <a:ext cx="4805523" cy="576507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2237906" y="603726"/>
            <a:ext cx="3997431" cy="51613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dirty="0" smtClean="0">
                <a:latin typeface="Gabriola" panose="04040605051002020D02" pitchFamily="82" charset="0"/>
              </a:rPr>
              <a:t>Родионов Михаил Егорович </a:t>
            </a:r>
            <a:r>
              <a:rPr lang="ru-RU" sz="4000" dirty="0" smtClean="0">
                <a:latin typeface="Gabriola" panose="04040605051002020D02" pitchFamily="82" charset="0"/>
              </a:rPr>
              <a:t>– пулеметчик 2-го батальона 426-го стрелкового полка 88-й стрелковой дивизии Карельского фронта, красноармеец.</a:t>
            </a:r>
            <a:endParaRPr lang="ru-RU" sz="4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5589" y="313509"/>
            <a:ext cx="10092479" cy="136765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М.Е. Родионов родился </a:t>
            </a:r>
            <a:r>
              <a:rPr lang="ru-RU" sz="4000" dirty="0" smtClean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в </a:t>
            </a:r>
            <a:r>
              <a:rPr lang="ru-RU" sz="4000" b="1" dirty="0" smtClean="0">
                <a:solidFill>
                  <a:schemeClr val="tx1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1915 </a:t>
            </a:r>
            <a:r>
              <a:rPr lang="ru-RU" sz="4000" dirty="0" smtClean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году в </a:t>
            </a:r>
            <a:r>
              <a:rPr lang="ru-RU" sz="4000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деревне Милютино Чувашской АССР, </a:t>
            </a:r>
            <a:r>
              <a:rPr lang="ru-RU" sz="4000" dirty="0" smtClean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в </a:t>
            </a:r>
            <a:r>
              <a:rPr lang="ru-RU" sz="4000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>семье крестьянина.</a:t>
            </a:r>
            <a:r>
              <a:rPr lang="ru-RU" sz="4000" b="1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Times New Roman" pitchFamily="18" charset="0"/>
              </a:rPr>
            </a:br>
            <a:endParaRPr lang="ru-RU" sz="4000" b="1" dirty="0">
              <a:latin typeface="Gabriola" panose="04040605051002020D02" pitchFamily="82" charset="0"/>
            </a:endParaRPr>
          </a:p>
        </p:txBody>
      </p:sp>
      <p:pic>
        <p:nvPicPr>
          <p:cNvPr id="7" name="Рисунок 6" descr="0q266swXkX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100" y="2170401"/>
            <a:ext cx="4572000" cy="3429000"/>
          </a:xfrm>
          <a:prstGeom prst="rect">
            <a:avLst/>
          </a:prstGeom>
        </p:spPr>
      </p:pic>
      <p:pic>
        <p:nvPicPr>
          <p:cNvPr id="8" name="Рисунок 7" descr="qA4ptkrNsA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8738" y="2170401"/>
            <a:ext cx="5072186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68" y="5371836"/>
            <a:ext cx="5157663" cy="10607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859" y="5469381"/>
            <a:ext cx="515766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4382" y="69669"/>
            <a:ext cx="8915399" cy="3222171"/>
          </a:xfrm>
        </p:spPr>
        <p:txBody>
          <a:bodyPr>
            <a:noAutofit/>
          </a:bodyPr>
          <a:lstStyle/>
          <a:p>
            <a:pPr indent="457200" algn="just"/>
            <a:r>
              <a:rPr lang="ru-RU" sz="3200" dirty="0" smtClean="0">
                <a:latin typeface="Gabriola" panose="04040605051002020D02" pitchFamily="82" charset="0"/>
              </a:rPr>
              <a:t>По окончанию сельскохозяйственного техникума в предвоенные годы был направлен в </a:t>
            </a:r>
            <a:r>
              <a:rPr lang="ru-RU" sz="3200" b="1" dirty="0">
                <a:latin typeface="Gabriola" panose="04040605051002020D02" pitchFamily="82" charset="0"/>
              </a:rPr>
              <a:t>Архангельскую </a:t>
            </a:r>
            <a:r>
              <a:rPr lang="ru-RU" sz="3200" b="1" dirty="0" smtClean="0">
                <a:latin typeface="Gabriola" panose="04040605051002020D02" pitchFamily="82" charset="0"/>
              </a:rPr>
              <a:t>область</a:t>
            </a:r>
            <a:r>
              <a:rPr lang="ru-RU" sz="3200" dirty="0" smtClean="0">
                <a:latin typeface="Gabriola" panose="04040605051002020D02" pitchFamily="82" charset="0"/>
              </a:rPr>
              <a:t>. </a:t>
            </a:r>
          </a:p>
          <a:p>
            <a:pPr indent="457200" algn="just"/>
            <a:r>
              <a:rPr lang="ru-RU" sz="3200" dirty="0" smtClean="0">
                <a:latin typeface="Gabriola" panose="04040605051002020D02" pitchFamily="82" charset="0"/>
              </a:rPr>
              <a:t>Работал </a:t>
            </a:r>
            <a:r>
              <a:rPr lang="ru-RU" sz="3200" dirty="0">
                <a:latin typeface="Gabriola" panose="04040605051002020D02" pitchFamily="82" charset="0"/>
              </a:rPr>
              <a:t>в Холмогорском племенном совхозе с 1936 года,  позднее </a:t>
            </a:r>
            <a:r>
              <a:rPr lang="ru-RU" sz="3200" dirty="0" smtClean="0">
                <a:latin typeface="Gabriola" panose="04040605051002020D02" pitchFamily="82" charset="0"/>
              </a:rPr>
              <a:t>– в подсобном </a:t>
            </a:r>
            <a:r>
              <a:rPr lang="ru-RU" sz="3200" dirty="0">
                <a:latin typeface="Gabriola" panose="04040605051002020D02" pitchFamily="82" charset="0"/>
              </a:rPr>
              <a:t>хозяйстве  </a:t>
            </a:r>
            <a:r>
              <a:rPr lang="ru-RU" sz="3200" dirty="0" smtClean="0">
                <a:latin typeface="Gabriola" panose="04040605051002020D02" pitchFamily="82" charset="0"/>
              </a:rPr>
              <a:t>лесозавода 26 близ </a:t>
            </a:r>
            <a:r>
              <a:rPr lang="ru-RU" sz="3200" dirty="0">
                <a:latin typeface="Gabriola" panose="04040605051002020D02" pitchFamily="82" charset="0"/>
              </a:rPr>
              <a:t>г. </a:t>
            </a:r>
            <a:r>
              <a:rPr lang="ru-RU" sz="3200" dirty="0" smtClean="0">
                <a:latin typeface="Gabriola" panose="04040605051002020D02" pitchFamily="82" charset="0"/>
              </a:rPr>
              <a:t>Архангельск. Затем </a:t>
            </a:r>
            <a:r>
              <a:rPr lang="ru-RU" sz="3200" dirty="0">
                <a:latin typeface="Gabriola" panose="04040605051002020D02" pitchFamily="82" charset="0"/>
              </a:rPr>
              <a:t>продолжил работу на </a:t>
            </a:r>
            <a:r>
              <a:rPr lang="ru-RU" sz="3200" dirty="0" err="1">
                <a:latin typeface="Gabriola" panose="04040605051002020D02" pitchFamily="82" charset="0"/>
              </a:rPr>
              <a:t>Маймаксанском</a:t>
            </a:r>
            <a:r>
              <a:rPr lang="ru-RU" sz="3200" dirty="0">
                <a:latin typeface="Gabriola" panose="04040605051002020D02" pitchFamily="82" charset="0"/>
              </a:rPr>
              <a:t> лесозаводе. </a:t>
            </a:r>
            <a:endParaRPr lang="ru-RU" sz="3200" dirty="0" smtClean="0">
              <a:latin typeface="Gabriola" panose="04040605051002020D02" pitchFamily="8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82" y="3106348"/>
            <a:ext cx="4095424" cy="3172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3106349"/>
            <a:ext cx="4433252" cy="3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06628" y="148045"/>
            <a:ext cx="8915399" cy="2429691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sz="4000" dirty="0">
                <a:latin typeface="Gabriola" panose="04040605051002020D02" pitchFamily="82" charset="0"/>
              </a:rPr>
              <a:t>В </a:t>
            </a:r>
            <a:r>
              <a:rPr lang="ru-RU" sz="4000" dirty="0" smtClean="0">
                <a:latin typeface="Gabriola" panose="04040605051002020D02" pitchFamily="82" charset="0"/>
              </a:rPr>
              <a:t>Красной армии </a:t>
            </a:r>
            <a:r>
              <a:rPr lang="ru-RU" sz="4000" dirty="0">
                <a:latin typeface="Gabriola" panose="04040605051002020D02" pitchFamily="82" charset="0"/>
              </a:rPr>
              <a:t>в 1936-1938 гг. и с 1940 года.</a:t>
            </a:r>
          </a:p>
          <a:p>
            <a:pPr indent="457200" algn="just"/>
            <a:r>
              <a:rPr lang="ru-RU" sz="4000" dirty="0">
                <a:latin typeface="Gabriola" panose="04040605051002020D02" pitchFamily="82" charset="0"/>
              </a:rPr>
              <a:t>В 1940 году </a:t>
            </a:r>
            <a:r>
              <a:rPr lang="ru-RU" sz="4000" dirty="0" err="1">
                <a:latin typeface="Gabriola" panose="04040605051002020D02" pitchFamily="82" charset="0"/>
              </a:rPr>
              <a:t>М.Е.Родионов</a:t>
            </a:r>
            <a:r>
              <a:rPr lang="ru-RU" sz="4000" dirty="0">
                <a:latin typeface="Gabriola" panose="04040605051002020D02" pitchFamily="82" charset="0"/>
              </a:rPr>
              <a:t>  был призван  </a:t>
            </a:r>
            <a:r>
              <a:rPr lang="ru-RU" sz="4000" dirty="0" err="1">
                <a:latin typeface="Gabriola" panose="04040605051002020D02" pitchFamily="82" charset="0"/>
              </a:rPr>
              <a:t>Маймаксанским</a:t>
            </a:r>
            <a:r>
              <a:rPr lang="ru-RU" sz="4000" dirty="0">
                <a:latin typeface="Gabriola" panose="04040605051002020D02" pitchFamily="82" charset="0"/>
              </a:rPr>
              <a:t> РВК Архангельской области  в армию.    </a:t>
            </a:r>
            <a:endParaRPr lang="ru-RU" sz="4000" dirty="0" smtClean="0">
              <a:latin typeface="Gabriola" panose="04040605051002020D02" pitchFamily="82" charset="0"/>
            </a:endParaRPr>
          </a:p>
          <a:p>
            <a:pPr indent="457200" algn="just"/>
            <a:r>
              <a:rPr lang="ru-RU" sz="4000" dirty="0" smtClean="0">
                <a:latin typeface="Gabriola" panose="04040605051002020D02" pitchFamily="82" charset="0"/>
              </a:rPr>
              <a:t>В </a:t>
            </a:r>
            <a:r>
              <a:rPr lang="ru-RU" sz="4000" dirty="0">
                <a:latin typeface="Gabriola" panose="04040605051002020D02" pitchFamily="82" charset="0"/>
              </a:rPr>
              <a:t>426 стрелковом полку 88 стрелковой дивизии </a:t>
            </a:r>
            <a:r>
              <a:rPr lang="ru-RU" sz="4000" dirty="0" err="1">
                <a:latin typeface="Gabriola" panose="04040605051002020D02" pitchFamily="82" charset="0"/>
              </a:rPr>
              <a:t>Кемской</a:t>
            </a:r>
            <a:r>
              <a:rPr lang="ru-RU" sz="4000" dirty="0">
                <a:latin typeface="Gabriola" panose="04040605051002020D02" pitchFamily="82" charset="0"/>
              </a:rPr>
              <a:t> опергруппы войск Карельского фронта  стал пулеметчиком.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48" y="3013165"/>
            <a:ext cx="7289075" cy="35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11"/>
          <p:cNvSpPr>
            <a:spLocks noGrp="1"/>
          </p:cNvSpPr>
          <p:nvPr>
            <p:ph sz="quarter" idx="4"/>
          </p:nvPr>
        </p:nvSpPr>
        <p:spPr>
          <a:xfrm>
            <a:off x="1584960" y="313509"/>
            <a:ext cx="5651863" cy="29599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Подвиг героя</a:t>
            </a:r>
          </a:p>
          <a:p>
            <a:pPr marL="0" indent="0" algn="just">
              <a:buNone/>
            </a:pPr>
            <a:r>
              <a:rPr lang="ru-RU" sz="3200" dirty="0" smtClean="0">
                <a:latin typeface="Gabriola" panose="04040605051002020D02" pitchFamily="82" charset="0"/>
              </a:rPr>
              <a:t>Рядовой М.Е. Родионов в боях у станции Лоухи в ноябре 1941 года при попытке гитлеровцев захватить его, раненого, в плен взорвал себя </a:t>
            </a:r>
            <a:r>
              <a:rPr lang="ru-RU" sz="3200" dirty="0">
                <a:latin typeface="Gabriola" panose="04040605051002020D02" pitchFamily="82" charset="0"/>
              </a:rPr>
              <a:t>и</a:t>
            </a:r>
            <a:r>
              <a:rPr lang="ru-RU" sz="3200" dirty="0" smtClean="0">
                <a:latin typeface="Gabriola" panose="04040605051002020D02" pitchFamily="82" charset="0"/>
              </a:rPr>
              <a:t> пулемёт гранатами, уничтожив 10 фашистов.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3273416"/>
            <a:ext cx="5651864" cy="306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789" y="509786"/>
            <a:ext cx="4232366" cy="583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4615" r="-320" b="11410"/>
          <a:stretch/>
        </p:blipFill>
        <p:spPr>
          <a:xfrm>
            <a:off x="6874573" y="278674"/>
            <a:ext cx="5073587" cy="6435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49" y="278675"/>
            <a:ext cx="4606833" cy="6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60027" y="339634"/>
            <a:ext cx="5698023" cy="2046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Указом Президиума Верховного Совета Союза ССР</a:t>
            </a:r>
          </a:p>
          <a:p>
            <a:pPr marL="0" indent="0" algn="ctr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от 22 февраля  1943 года посмертно присвоено звание </a:t>
            </a:r>
          </a:p>
          <a:p>
            <a:pPr marL="0" indent="0" algn="ctr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Героя Советского Союза с вручением  ордена Ленина </a:t>
            </a:r>
          </a:p>
          <a:p>
            <a:pPr marL="0" indent="0" algn="ctr">
              <a:buNone/>
            </a:pPr>
            <a:r>
              <a:rPr lang="ru-RU" sz="2400" dirty="0" smtClean="0">
                <a:latin typeface="Gabriola" panose="04040605051002020D02" pitchFamily="82" charset="0"/>
              </a:rPr>
              <a:t>и медали « Золотая Звезда»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012" y="2644935"/>
            <a:ext cx="2120708" cy="3618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16" y="2496889"/>
            <a:ext cx="2126368" cy="3766729"/>
          </a:xfrm>
          <a:prstGeom prst="rect">
            <a:avLst/>
          </a:prstGeom>
        </p:spPr>
      </p:pic>
      <p:pic>
        <p:nvPicPr>
          <p:cNvPr id="9" name="Рисунок 8" descr="1mJUDbydpC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171" y="2644935"/>
            <a:ext cx="2564591" cy="36186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971" y="252549"/>
            <a:ext cx="3807974" cy="60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754" y="174171"/>
            <a:ext cx="9805618" cy="1985555"/>
          </a:xfrm>
        </p:spPr>
        <p:txBody>
          <a:bodyPr>
            <a:noAutofit/>
          </a:bodyPr>
          <a:lstStyle/>
          <a:p>
            <a:pPr indent="457200" algn="just"/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На месте боевого подвига М.Е. Родионова, в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поселке Сосновый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Лоухского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района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еспублики Карелия, находится воинское кладбище и  установлен памятник.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Здесь захоронено свыше 6 тысяч солдат и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офицеров,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павших в боях с врагом на </a:t>
            </a:r>
            <a:r>
              <a:rPr lang="ru-RU" sz="2000" dirty="0" err="1" smtClean="0">
                <a:solidFill>
                  <a:schemeClr val="tx1"/>
                </a:solidFill>
                <a:latin typeface="Gabriola" panose="04040605051002020D02" pitchFamily="82" charset="0"/>
              </a:rPr>
              <a:t>Кестеньгском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направлении Карельского фронта в годы Великой Отечественной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войны, среди которых многие наши земляки. </a:t>
            </a:r>
            <a:r>
              <a:rPr lang="ru-RU" sz="2000" dirty="0">
                <a:latin typeface="Gabriola" panose="04040605051002020D02" pitchFamily="82" charset="0"/>
              </a:rPr>
              <a:t/>
            </a:r>
            <a:br>
              <a:rPr lang="ru-RU" sz="2000" dirty="0">
                <a:latin typeface="Gabriola" panose="04040605051002020D02" pitchFamily="82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Gabriola" panose="04040605051002020D02" pitchFamily="82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Gabriola" panose="04040605051002020D02" pitchFamily="82" charset="0"/>
              </a:rPr>
              <a:t>1942 года за героизм и стойкость в боях с фашистскими захватчиками 88-я стрелковая дивизия была удостоена </a:t>
            </a:r>
            <a:r>
              <a:rPr lang="ru-RU" sz="2000" b="1" dirty="0">
                <a:solidFill>
                  <a:srgbClr val="000000"/>
                </a:solidFill>
                <a:latin typeface="Gabriola" panose="04040605051002020D02" pitchFamily="82" charset="0"/>
              </a:rPr>
              <a:t>гвардейского звания.</a:t>
            </a:r>
            <a:r>
              <a:rPr lang="ru-RU" sz="2000" b="1" dirty="0">
                <a:latin typeface="Gabriola" panose="04040605051002020D02" pitchFamily="82" charset="0"/>
              </a:rPr>
              <a:t/>
            </a:r>
            <a:br>
              <a:rPr lang="ru-RU" sz="2000" b="1" dirty="0">
                <a:latin typeface="Gabriola" panose="04040605051002020D02" pitchFamily="82" charset="0"/>
              </a:rPr>
            </a:b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2497" r="18833" b="21325"/>
          <a:stretch/>
        </p:blipFill>
        <p:spPr>
          <a:xfrm>
            <a:off x="7099011" y="2220686"/>
            <a:ext cx="4387361" cy="34470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59726"/>
            <a:ext cx="4927952" cy="34368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99011" y="5773879"/>
            <a:ext cx="4671646" cy="97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Gabriola" panose="04040605051002020D02" pitchFamily="82" charset="0"/>
              </a:rPr>
              <a:t>Лоухский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район, п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Сосновый,2020 г.</a:t>
            </a:r>
            <a:endParaRPr lang="ru-RU" sz="20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5773878"/>
            <a:ext cx="4927951" cy="97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Gabriola" panose="04040605051002020D02" pitchFamily="82" charset="0"/>
              </a:rPr>
              <a:t>Лоухский</a:t>
            </a:r>
            <a:r>
              <a:rPr lang="ru-RU" dirty="0" smtClean="0">
                <a:solidFill>
                  <a:schemeClr val="tx1"/>
                </a:solidFill>
                <a:latin typeface="Gabriola" panose="04040605051002020D02" pitchFamily="82" charset="0"/>
              </a:rPr>
              <a:t> район, </a:t>
            </a:r>
            <a:r>
              <a:rPr lang="ru-RU" dirty="0">
                <a:solidFill>
                  <a:schemeClr val="tx1"/>
                </a:solidFill>
                <a:latin typeface="Gabriola" panose="04040605051002020D02" pitchFamily="82" charset="0"/>
              </a:rPr>
              <a:t>п. Сосновый (</a:t>
            </a:r>
            <a:r>
              <a:rPr lang="ru-RU" dirty="0" err="1">
                <a:solidFill>
                  <a:schemeClr val="tx1"/>
                </a:solidFill>
                <a:latin typeface="Gabriola" panose="04040605051002020D02" pitchFamily="82" charset="0"/>
              </a:rPr>
              <a:t>Кестеньгское</a:t>
            </a:r>
            <a:r>
              <a:rPr lang="ru-RU" dirty="0">
                <a:solidFill>
                  <a:schemeClr val="tx1"/>
                </a:solidFill>
                <a:latin typeface="Gabriola" panose="04040605051002020D02" pitchFamily="82" charset="0"/>
              </a:rPr>
              <a:t> направление)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Gabriola" panose="04040605051002020D02" pitchFamily="82" charset="0"/>
              </a:rPr>
              <a:t>7-я встреча </a:t>
            </a:r>
            <a:r>
              <a:rPr lang="ru-RU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ветеранов,1986 г.</a:t>
            </a:r>
            <a:endParaRPr lang="ru-RU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Gabriola" panose="04040605051002020D02" pitchFamily="82" charset="0"/>
              </a:rPr>
              <a:t>Сентябрь 1986 года.</a:t>
            </a:r>
          </a:p>
        </p:txBody>
      </p:sp>
    </p:spTree>
    <p:extLst>
      <p:ext uri="{BB962C8B-B14F-4D97-AF65-F5344CB8AC3E}">
        <p14:creationId xmlns:p14="http://schemas.microsoft.com/office/powerpoint/2010/main" val="7747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1294</TotalTime>
  <Words>561</Words>
  <Application>Microsoft Office PowerPoint</Application>
  <PresentationFormat>Широкоэкранный</PresentationFormat>
  <Paragraphs>40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Gabriola</vt:lpstr>
      <vt:lpstr>Times New Roman</vt:lpstr>
      <vt:lpstr>Wingdings 3</vt:lpstr>
      <vt:lpstr>Легкий дым</vt:lpstr>
      <vt:lpstr>Родионов Михаил Егорович</vt:lpstr>
      <vt:lpstr>Презентация PowerPoint</vt:lpstr>
      <vt:lpstr>М.Е. Родионов родился в 1915 году в деревне Милютино Чувашской АССР, в семье крестьянина.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месте боевого подвига М.Е. Родионова, в поселке Сосновый Лоухского района Республики Карелия, находится воинское кладбище и  установлен памятник. Здесь захоронено свыше 6 тысяч солдат и офицеров, павших в боях с врагом на Кестеньгском направлении Карельского фронта в годы Великой Отечественной войны, среди которых многие наши земляки.  Весной 1942 года за героизм и стойкость в боях с фашистскими захватчиками 88-я стрелковая дивизия была удостоена гвардейского звания. </vt:lpstr>
      <vt:lpstr>Мероприятия по увековечению памяти:</vt:lpstr>
      <vt:lpstr>Презентация PowerPoint</vt:lpstr>
      <vt:lpstr>Презентация PowerPoint</vt:lpstr>
      <vt:lpstr>Презентация PowerPoint</vt:lpstr>
      <vt:lpstr>Когда же в полях отгрохочет война. Промчатся суровые грозы, На сопке расправится снова сосна И листья распустят березы. Придем мы к той сопке и свяжем букет, Где буйные вырастут травы, Поставим из бронзы на тысячи лет Незыблемый памятник славы. Пусть знают потомки, как жил человек, Как дрался он, силы утроив. И будет прославлено в песнях навек Гвардейское племя героев!                                                                                (Л. Чернышев о М.Е. Родионове)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Социальный педагог</cp:lastModifiedBy>
  <cp:revision>54</cp:revision>
  <dcterms:created xsi:type="dcterms:W3CDTF">2020-11-15T14:25:32Z</dcterms:created>
  <dcterms:modified xsi:type="dcterms:W3CDTF">2023-10-31T08:38:41Z</dcterms:modified>
</cp:coreProperties>
</file>